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86" r:id="rId3"/>
    <p:sldId id="331" r:id="rId4"/>
    <p:sldId id="287" r:id="rId5"/>
    <p:sldId id="340" r:id="rId6"/>
    <p:sldId id="299" r:id="rId7"/>
    <p:sldId id="288" r:id="rId8"/>
    <p:sldId id="289" r:id="rId9"/>
    <p:sldId id="290" r:id="rId10"/>
    <p:sldId id="291" r:id="rId11"/>
    <p:sldId id="300" r:id="rId12"/>
    <p:sldId id="328" r:id="rId13"/>
    <p:sldId id="329" r:id="rId14"/>
    <p:sldId id="301" r:id="rId15"/>
    <p:sldId id="341" r:id="rId16"/>
    <p:sldId id="302" r:id="rId17"/>
    <p:sldId id="303" r:id="rId18"/>
    <p:sldId id="304" r:id="rId19"/>
    <p:sldId id="305" r:id="rId20"/>
    <p:sldId id="306" r:id="rId21"/>
    <p:sldId id="307" r:id="rId22"/>
    <p:sldId id="308" r:id="rId23"/>
    <p:sldId id="309" r:id="rId24"/>
    <p:sldId id="310" r:id="rId25"/>
    <p:sldId id="330" r:id="rId26"/>
    <p:sldId id="311" r:id="rId27"/>
    <p:sldId id="312" r:id="rId28"/>
    <p:sldId id="339" r:id="rId29"/>
    <p:sldId id="337" r:id="rId30"/>
    <p:sldId id="335" r:id="rId31"/>
    <p:sldId id="336" r:id="rId32"/>
    <p:sldId id="338" r:id="rId33"/>
    <p:sldId id="332" r:id="rId34"/>
    <p:sldId id="313" r:id="rId35"/>
    <p:sldId id="314" r:id="rId36"/>
    <p:sldId id="315" r:id="rId37"/>
    <p:sldId id="318" r:id="rId38"/>
    <p:sldId id="317" r:id="rId39"/>
    <p:sldId id="333" r:id="rId40"/>
    <p:sldId id="319" r:id="rId41"/>
    <p:sldId id="320" r:id="rId42"/>
    <p:sldId id="334" r:id="rId43"/>
    <p:sldId id="316" r:id="rId44"/>
    <p:sldId id="321" r:id="rId45"/>
    <p:sldId id="322" r:id="rId46"/>
    <p:sldId id="323" r:id="rId47"/>
    <p:sldId id="324" r:id="rId48"/>
    <p:sldId id="325" r:id="rId49"/>
    <p:sldId id="326" r:id="rId50"/>
    <p:sldId id="327" r:id="rId51"/>
    <p:sldId id="292" r:id="rId52"/>
    <p:sldId id="285"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17" autoAdjust="0"/>
  </p:normalViewPr>
  <p:slideViewPr>
    <p:cSldViewPr>
      <p:cViewPr>
        <p:scale>
          <a:sx n="78" d="100"/>
          <a:sy n="78" d="100"/>
        </p:scale>
        <p:origin x="-17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9DE5E-EB86-48C8-BA34-1EC33677A199}" type="datetimeFigureOut">
              <a:rPr lang="zh-CN" altLang="en-US" smtClean="0"/>
              <a:t>2014/11/17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2C4DB-A5B2-41DD-BF4D-4B2EA508E017}" type="slidenum">
              <a:rPr lang="zh-CN" altLang="en-US" smtClean="0"/>
              <a:t>‹#›</a:t>
            </a:fld>
            <a:endParaRPr lang="zh-CN" altLang="en-US"/>
          </a:p>
        </p:txBody>
      </p:sp>
    </p:spTree>
    <p:extLst>
      <p:ext uri="{BB962C8B-B14F-4D97-AF65-F5344CB8AC3E}">
        <p14:creationId xmlns:p14="http://schemas.microsoft.com/office/powerpoint/2010/main" val="307301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12C4DB-A5B2-41DD-BF4D-4B2EA508E017}" type="slidenum">
              <a:rPr lang="zh-CN" altLang="en-US" smtClean="0"/>
              <a:t>1</a:t>
            </a:fld>
            <a:endParaRPr lang="zh-CN" altLang="en-US"/>
          </a:p>
        </p:txBody>
      </p:sp>
    </p:spTree>
    <p:extLst>
      <p:ext uri="{BB962C8B-B14F-4D97-AF65-F5344CB8AC3E}">
        <p14:creationId xmlns:p14="http://schemas.microsoft.com/office/powerpoint/2010/main" val="143391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12C4DB-A5B2-41DD-BF4D-4B2EA508E017}" type="slidenum">
              <a:rPr lang="zh-CN" altLang="en-US" smtClean="0"/>
              <a:t>9</a:t>
            </a:fld>
            <a:endParaRPr lang="zh-CN" altLang="en-US"/>
          </a:p>
        </p:txBody>
      </p:sp>
    </p:spTree>
    <p:extLst>
      <p:ext uri="{BB962C8B-B14F-4D97-AF65-F5344CB8AC3E}">
        <p14:creationId xmlns:p14="http://schemas.microsoft.com/office/powerpoint/2010/main" val="412637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12C4DB-A5B2-41DD-BF4D-4B2EA508E017}" type="slidenum">
              <a:rPr lang="zh-CN" altLang="en-US" smtClean="0"/>
              <a:t>24</a:t>
            </a:fld>
            <a:endParaRPr lang="zh-CN" altLang="en-US"/>
          </a:p>
        </p:txBody>
      </p:sp>
    </p:spTree>
    <p:extLst>
      <p:ext uri="{BB962C8B-B14F-4D97-AF65-F5344CB8AC3E}">
        <p14:creationId xmlns:p14="http://schemas.microsoft.com/office/powerpoint/2010/main" val="344740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12C4DB-A5B2-41DD-BF4D-4B2EA508E017}" type="slidenum">
              <a:rPr lang="zh-CN" altLang="en-US" smtClean="0"/>
              <a:t>25</a:t>
            </a:fld>
            <a:endParaRPr lang="zh-CN" altLang="en-US"/>
          </a:p>
        </p:txBody>
      </p:sp>
    </p:spTree>
    <p:extLst>
      <p:ext uri="{BB962C8B-B14F-4D97-AF65-F5344CB8AC3E}">
        <p14:creationId xmlns:p14="http://schemas.microsoft.com/office/powerpoint/2010/main" val="3447400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6EE00C9B-CB56-4F9E-A4E1-FFE5FA618A6E}" type="datetimeFigureOut">
              <a:rPr lang="zh-CN" altLang="en-US" smtClean="0"/>
              <a:t>2014/11/17</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830D953D-915E-4F4A-A8DA-F10F8F76A71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6EE00C9B-CB56-4F9E-A4E1-FFE5FA618A6E}" type="datetimeFigureOut">
              <a:rPr lang="zh-CN" altLang="en-US" smtClean="0"/>
              <a:t>2014/11/17</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6EE00C9B-CB56-4F9E-A4E1-FFE5FA618A6E}" type="datetimeFigureOut">
              <a:rPr lang="zh-CN" altLang="en-US" smtClean="0"/>
              <a:t>2014/11/17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830D953D-915E-4F4A-A8DA-F10F8F76A71A}"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6EE00C9B-CB56-4F9E-A4E1-FFE5FA618A6E}" type="datetimeFigureOut">
              <a:rPr lang="zh-CN" altLang="en-US" smtClean="0"/>
              <a:t>2014/11/17</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830D953D-915E-4F4A-A8DA-F10F8F76A71A}" type="slidenum">
              <a:rPr lang="zh-CN" altLang="en-US" smtClean="0"/>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E00C9B-CB56-4F9E-A4E1-FFE5FA618A6E}" type="datetimeFigureOut">
              <a:rPr lang="zh-CN" altLang="en-US" smtClean="0"/>
              <a:t>2014/11/17</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30D953D-915E-4F4A-A8DA-F10F8F76A71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31.w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33.wmf"/><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6.wmf"/><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png"/><Relationship Id="rId7"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273869" y="2780928"/>
            <a:ext cx="8596261" cy="1512168"/>
          </a:xfrm>
        </p:spPr>
        <p:txBody>
          <a:bodyPr>
            <a:noAutofit/>
          </a:bodyPr>
          <a:lstStyle/>
          <a:p>
            <a:r>
              <a:rPr lang="en-US" altLang="zh-CN" sz="4400" dirty="0" smtClean="0">
                <a:solidFill>
                  <a:schemeClr val="bg2">
                    <a:lumMod val="50000"/>
                  </a:schemeClr>
                </a:solidFill>
                <a:latin typeface="Arial" panose="020B0604020202020204" pitchFamily="34" charset="0"/>
                <a:cs typeface="Arial" panose="020B0604020202020204" pitchFamily="34" charset="0"/>
              </a:rPr>
              <a:t>TFT and Touch Panel        </a:t>
            </a:r>
            <a:br>
              <a:rPr lang="en-US" altLang="zh-CN" sz="4400" dirty="0" smtClean="0">
                <a:solidFill>
                  <a:schemeClr val="bg2">
                    <a:lumMod val="50000"/>
                  </a:schemeClr>
                </a:solidFill>
                <a:latin typeface="Arial" panose="020B0604020202020204" pitchFamily="34" charset="0"/>
                <a:cs typeface="Arial" panose="020B0604020202020204" pitchFamily="34" charset="0"/>
              </a:rPr>
            </a:br>
            <a:r>
              <a:rPr lang="en-US" altLang="zh-CN" sz="4400" dirty="0">
                <a:solidFill>
                  <a:schemeClr val="bg2">
                    <a:lumMod val="50000"/>
                  </a:schemeClr>
                </a:solidFill>
                <a:latin typeface="Arial" panose="020B0604020202020204" pitchFamily="34" charset="0"/>
                <a:cs typeface="Arial" panose="020B0604020202020204" pitchFamily="34" charset="0"/>
              </a:rPr>
              <a:t> </a:t>
            </a:r>
            <a:r>
              <a:rPr lang="en-US" altLang="zh-CN" sz="4400" dirty="0" smtClean="0">
                <a:solidFill>
                  <a:schemeClr val="bg2">
                    <a:lumMod val="50000"/>
                  </a:schemeClr>
                </a:solidFill>
                <a:latin typeface="Arial" panose="020B0604020202020204" pitchFamily="34" charset="0"/>
                <a:cs typeface="Arial" panose="020B0604020202020204" pitchFamily="34" charset="0"/>
              </a:rPr>
              <a:t>              Technology Introduce</a:t>
            </a:r>
            <a:endParaRPr lang="zh-CN" altLang="en-US" sz="4400" dirty="0">
              <a:solidFill>
                <a:schemeClr val="bg2">
                  <a:lumMod val="50000"/>
                </a:schemeClr>
              </a:solidFill>
              <a:latin typeface="Arial" panose="020B0604020202020204" pitchFamily="34" charset="0"/>
              <a:cs typeface="Arial" panose="020B0604020202020204" pitchFamily="34" charset="0"/>
            </a:endParaRPr>
          </a:p>
        </p:txBody>
      </p:sp>
      <p:sp>
        <p:nvSpPr>
          <p:cNvPr id="13" name="标题 8"/>
          <p:cNvSpPr txBox="1">
            <a:spLocks/>
          </p:cNvSpPr>
          <p:nvPr/>
        </p:nvSpPr>
        <p:spPr>
          <a:xfrm>
            <a:off x="4211960" y="4725144"/>
            <a:ext cx="4572000" cy="864096"/>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altLang="zh-CN" sz="3200" dirty="0" smtClean="0">
                <a:solidFill>
                  <a:schemeClr val="bg2">
                    <a:lumMod val="50000"/>
                  </a:schemeClr>
                </a:solidFill>
                <a:latin typeface="Arial" panose="020B0604020202020204" pitchFamily="34" charset="0"/>
                <a:cs typeface="Arial" panose="020B0604020202020204" pitchFamily="34" charset="0"/>
              </a:rPr>
              <a:t>Flynn </a:t>
            </a:r>
            <a:r>
              <a:rPr lang="en-US" altLang="zh-CN" sz="3200" dirty="0" err="1" smtClean="0">
                <a:solidFill>
                  <a:schemeClr val="bg2">
                    <a:lumMod val="50000"/>
                  </a:schemeClr>
                </a:solidFill>
                <a:latin typeface="Arial" panose="020B0604020202020204" pitchFamily="34" charset="0"/>
                <a:cs typeface="Arial" panose="020B0604020202020204" pitchFamily="34" charset="0"/>
              </a:rPr>
              <a:t>Gan</a:t>
            </a:r>
            <a:endParaRPr lang="zh-CN" altLang="en-US" sz="3200" dirty="0">
              <a:solidFill>
                <a:schemeClr val="bg2">
                  <a:lumMod val="50000"/>
                </a:schemeClr>
              </a:solidFill>
              <a:latin typeface="Arial" panose="020B0604020202020204" pitchFamily="34" charset="0"/>
              <a:cs typeface="Arial" panose="020B0604020202020204" pitchFamily="34" charset="0"/>
            </a:endParaRPr>
          </a:p>
        </p:txBody>
      </p:sp>
      <p:grpSp>
        <p:nvGrpSpPr>
          <p:cNvPr id="11" name="组合 10"/>
          <p:cNvGrpSpPr/>
          <p:nvPr/>
        </p:nvGrpSpPr>
        <p:grpSpPr>
          <a:xfrm>
            <a:off x="0" y="0"/>
            <a:ext cx="9144000" cy="6861412"/>
            <a:chOff x="0" y="0"/>
            <a:chExt cx="9144000" cy="686141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8559"/>
              <a:ext cx="9144000" cy="219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46688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752"/>
            <a:ext cx="6336704" cy="465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的驱动原理</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(2):</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433" y="692696"/>
            <a:ext cx="4183234" cy="283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的结构</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08567"/>
            <a:ext cx="7590088" cy="435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的驱动原理</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(3):</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061690"/>
            <a:ext cx="6696744" cy="444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70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的驱动原理</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(4):</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061690"/>
            <a:ext cx="6738017" cy="449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94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24744"/>
            <a:ext cx="741682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的储存电容</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的电测等效电路设计</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61690"/>
            <a:ext cx="8352928" cy="491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244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81828" y="55763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的宽视角技术</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sp>
        <p:nvSpPr>
          <p:cNvPr id="9" name="Rectangle 4"/>
          <p:cNvSpPr>
            <a:spLocks noChangeArrowheads="1"/>
          </p:cNvSpPr>
          <p:nvPr/>
        </p:nvSpPr>
        <p:spPr bwMode="auto">
          <a:xfrm>
            <a:off x="656478" y="1110734"/>
            <a:ext cx="7332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dirty="0">
                <a:ea typeface="PMingLiU" pitchFamily="18" charset="-120"/>
              </a:rPr>
              <a:t>1.  FUJITSU</a:t>
            </a:r>
            <a:r>
              <a:rPr lang="zh-TW" altLang="en-US" dirty="0">
                <a:ea typeface="PMingLiU" pitchFamily="18" charset="-120"/>
              </a:rPr>
              <a:t>的</a:t>
            </a:r>
            <a:r>
              <a:rPr lang="en-US" altLang="zh-TW" dirty="0" smtClean="0">
                <a:ea typeface="PMingLiU" pitchFamily="18" charset="-120"/>
              </a:rPr>
              <a:t>MVA and EWV (wide view angle compensation film)</a:t>
            </a:r>
            <a:endParaRPr lang="en-US" altLang="zh-TW" dirty="0">
              <a:ea typeface="PMingLiU" pitchFamily="18" charset="-120"/>
            </a:endParaRPr>
          </a:p>
        </p:txBody>
      </p:sp>
      <p:sp>
        <p:nvSpPr>
          <p:cNvPr id="10" name="Rectangle 5"/>
          <p:cNvSpPr>
            <a:spLocks noChangeArrowheads="1"/>
          </p:cNvSpPr>
          <p:nvPr/>
        </p:nvSpPr>
        <p:spPr bwMode="auto">
          <a:xfrm>
            <a:off x="656478" y="1645443"/>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dirty="0">
                <a:ea typeface="PMingLiU" pitchFamily="18" charset="-120"/>
              </a:rPr>
              <a:t>2.  HITACHI</a:t>
            </a:r>
            <a:r>
              <a:rPr lang="zh-TW" altLang="en-US" dirty="0">
                <a:ea typeface="PMingLiU" pitchFamily="18" charset="-120"/>
              </a:rPr>
              <a:t>的</a:t>
            </a:r>
            <a:r>
              <a:rPr lang="en-US" altLang="zh-TW" dirty="0">
                <a:ea typeface="PMingLiU" pitchFamily="18" charset="-120"/>
              </a:rPr>
              <a:t>IPS</a:t>
            </a:r>
            <a:r>
              <a:rPr lang="en-US" altLang="zh-CN" dirty="0">
                <a:ea typeface="宋体" charset="-122"/>
              </a:rPr>
              <a:t> </a:t>
            </a:r>
          </a:p>
        </p:txBody>
      </p:sp>
      <p:sp>
        <p:nvSpPr>
          <p:cNvPr id="11" name="Rectangle 6"/>
          <p:cNvSpPr>
            <a:spLocks noChangeArrowheads="1"/>
          </p:cNvSpPr>
          <p:nvPr/>
        </p:nvSpPr>
        <p:spPr bwMode="auto">
          <a:xfrm>
            <a:off x="656478" y="2178843"/>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dirty="0">
                <a:ea typeface="PMingLiU" pitchFamily="18" charset="-120"/>
              </a:rPr>
              <a:t>3. NEC</a:t>
            </a:r>
            <a:r>
              <a:rPr lang="zh-TW" altLang="en-US" dirty="0">
                <a:ea typeface="PMingLiU" pitchFamily="18" charset="-120"/>
              </a:rPr>
              <a:t>的</a:t>
            </a:r>
            <a:r>
              <a:rPr lang="en-US" altLang="zh-TW" dirty="0" err="1">
                <a:ea typeface="PMingLiU" pitchFamily="18" charset="-120"/>
              </a:rPr>
              <a:t>ExtraView</a:t>
            </a:r>
            <a:r>
              <a:rPr lang="en-US" altLang="zh-CN" dirty="0">
                <a:ea typeface="宋体" charset="-122"/>
              </a:rPr>
              <a:t> </a:t>
            </a:r>
          </a:p>
        </p:txBody>
      </p:sp>
      <p:sp>
        <p:nvSpPr>
          <p:cNvPr id="12" name="Rectangle 7"/>
          <p:cNvSpPr>
            <a:spLocks noChangeArrowheads="1"/>
          </p:cNvSpPr>
          <p:nvPr/>
        </p:nvSpPr>
        <p:spPr bwMode="auto">
          <a:xfrm>
            <a:off x="656478" y="2712243"/>
            <a:ext cx="240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a:ea typeface="PMingLiU" pitchFamily="18" charset="-120"/>
              </a:rPr>
              <a:t>4.  SAMSUNG</a:t>
            </a:r>
            <a:r>
              <a:rPr lang="zh-TW" altLang="en-US">
                <a:ea typeface="PMingLiU" pitchFamily="18" charset="-120"/>
              </a:rPr>
              <a:t>的</a:t>
            </a:r>
            <a:r>
              <a:rPr lang="en-US" altLang="zh-TW">
                <a:ea typeface="PMingLiU" pitchFamily="18" charset="-120"/>
              </a:rPr>
              <a:t>PVA </a:t>
            </a:r>
          </a:p>
        </p:txBody>
      </p:sp>
      <p:sp>
        <p:nvSpPr>
          <p:cNvPr id="13" name="Rectangle 8"/>
          <p:cNvSpPr>
            <a:spLocks noChangeArrowheads="1"/>
          </p:cNvSpPr>
          <p:nvPr/>
        </p:nvSpPr>
        <p:spPr bwMode="auto">
          <a:xfrm>
            <a:off x="656478" y="3245643"/>
            <a:ext cx="257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a:ea typeface="PMingLiU" pitchFamily="18" charset="-120"/>
              </a:rPr>
              <a:t>5. PANASONIC</a:t>
            </a:r>
            <a:r>
              <a:rPr lang="zh-TW" altLang="en-US">
                <a:ea typeface="PMingLiU" pitchFamily="18" charset="-120"/>
              </a:rPr>
              <a:t>的</a:t>
            </a:r>
            <a:r>
              <a:rPr lang="en-US" altLang="zh-TW">
                <a:ea typeface="PMingLiU" pitchFamily="18" charset="-120"/>
              </a:rPr>
              <a:t>OCB</a:t>
            </a:r>
            <a:r>
              <a:rPr lang="en-US" altLang="zh-CN">
                <a:ea typeface="宋体" charset="-122"/>
              </a:rPr>
              <a:t> </a:t>
            </a:r>
          </a:p>
        </p:txBody>
      </p:sp>
      <p:sp>
        <p:nvSpPr>
          <p:cNvPr id="14" name="Rectangle 9"/>
          <p:cNvSpPr>
            <a:spLocks noChangeArrowheads="1"/>
          </p:cNvSpPr>
          <p:nvPr/>
        </p:nvSpPr>
        <p:spPr bwMode="auto">
          <a:xfrm>
            <a:off x="656478" y="3779043"/>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dirty="0">
                <a:ea typeface="PMingLiU" pitchFamily="18" charset="-120"/>
              </a:rPr>
              <a:t>6. HYUNDAI</a:t>
            </a:r>
            <a:r>
              <a:rPr lang="zh-TW" altLang="en-US" dirty="0">
                <a:ea typeface="PMingLiU" pitchFamily="18" charset="-120"/>
              </a:rPr>
              <a:t>的</a:t>
            </a:r>
            <a:r>
              <a:rPr lang="en-US" altLang="zh-TW" dirty="0">
                <a:ea typeface="PMingLiU" pitchFamily="18" charset="-120"/>
              </a:rPr>
              <a:t>FFS--------BOE  AFFS Technology</a:t>
            </a:r>
          </a:p>
        </p:txBody>
      </p:sp>
      <p:sp>
        <p:nvSpPr>
          <p:cNvPr id="15" name="Rectangle 10"/>
          <p:cNvSpPr>
            <a:spLocks noChangeArrowheads="1"/>
          </p:cNvSpPr>
          <p:nvPr/>
        </p:nvSpPr>
        <p:spPr bwMode="auto">
          <a:xfrm>
            <a:off x="656478" y="4312443"/>
            <a:ext cx="277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dirty="0">
                <a:ea typeface="PMingLiU" pitchFamily="18" charset="-120"/>
              </a:rPr>
              <a:t>7.  Sharp</a:t>
            </a:r>
            <a:r>
              <a:rPr lang="zh-TW" altLang="en-US" dirty="0">
                <a:ea typeface="PMingLiU" pitchFamily="18" charset="-120"/>
              </a:rPr>
              <a:t>（夏普）的</a:t>
            </a:r>
            <a:r>
              <a:rPr lang="en-US" altLang="zh-TW" dirty="0">
                <a:ea typeface="PMingLiU" pitchFamily="18" charset="-120"/>
              </a:rPr>
              <a:t>ASV </a:t>
            </a: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rmAutofit fontScale="90000"/>
          </a:bodyPr>
          <a:lstStyle/>
          <a:p>
            <a:r>
              <a:rPr lang="en-US" altLang="zh-CN" sz="3200" b="1" dirty="0">
                <a:ea typeface="宋体" charset="-122"/>
              </a:rPr>
              <a:t>TN-Mode TFT</a:t>
            </a:r>
            <a:r>
              <a:rPr lang="zh-CN" altLang="en-US" sz="3200" b="1" dirty="0">
                <a:ea typeface="宋体" charset="-122"/>
              </a:rPr>
              <a:t>视角小原因</a:t>
            </a:r>
            <a:r>
              <a:rPr lang="zh-CN" altLang="en-US" sz="3200" b="1" dirty="0" smtClean="0">
                <a:ea typeface="宋体" charset="-122"/>
              </a:rPr>
              <a:t>探讨</a:t>
            </a:r>
            <a:r>
              <a:rPr lang="zh-CN" altLang="en-US" sz="3200" dirty="0" smtClean="0">
                <a:ea typeface="宋体" charset="-122"/>
              </a:rPr>
              <a:t>及</a:t>
            </a:r>
            <a:r>
              <a:rPr lang="en-US" altLang="zh-CN" sz="3200" dirty="0" err="1" smtClean="0">
                <a:ea typeface="宋体" charset="-122"/>
              </a:rPr>
              <a:t>TN+Film</a:t>
            </a:r>
            <a:r>
              <a:rPr lang="en-US" altLang="zh-CN" sz="3200" dirty="0" smtClean="0">
                <a:ea typeface="宋体" charset="-122"/>
              </a:rPr>
              <a:t> </a:t>
            </a:r>
            <a:r>
              <a:rPr lang="zh-CN" altLang="en-US" sz="3200" dirty="0" smtClean="0">
                <a:ea typeface="宋体" charset="-122"/>
              </a:rPr>
              <a:t>技术</a:t>
            </a:r>
            <a:r>
              <a:rPr lang="en-US" altLang="zh-CN" sz="3200" b="1" dirty="0" smtClean="0">
                <a:ea typeface="宋体" charset="-122"/>
              </a:rPr>
              <a:t>:</a:t>
            </a:r>
            <a:endParaRPr lang="en-US" altLang="zh-CN" sz="3200" b="1" dirty="0">
              <a:ea typeface="宋体" charset="-122"/>
            </a:endParaRPr>
          </a:p>
        </p:txBody>
      </p:sp>
      <p:sp>
        <p:nvSpPr>
          <p:cNvPr id="9" name="Rectangle 3"/>
          <p:cNvSpPr txBox="1">
            <a:spLocks noChangeArrowheads="1"/>
          </p:cNvSpPr>
          <p:nvPr/>
        </p:nvSpPr>
        <p:spPr>
          <a:xfrm>
            <a:off x="251520" y="1052736"/>
            <a:ext cx="8229600" cy="68407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zh-CN" sz="2000" b="1" dirty="0" smtClean="0">
                <a:latin typeface="宋体" charset="-122"/>
                <a:ea typeface="宋体" charset="-122"/>
              </a:rPr>
              <a:t>TN-Mode  TFT </a:t>
            </a:r>
            <a:r>
              <a:rPr lang="zh-CN" altLang="en-US" sz="2000" b="1" dirty="0" smtClean="0">
                <a:latin typeface="宋体" charset="-122"/>
                <a:ea typeface="宋体" charset="-122"/>
              </a:rPr>
              <a:t>视角小的根本原因</a:t>
            </a:r>
            <a:r>
              <a:rPr lang="en-US" altLang="zh-CN" sz="2000" b="1" dirty="0" smtClean="0">
                <a:latin typeface="宋体" charset="-122"/>
                <a:ea typeface="宋体" charset="-122"/>
              </a:rPr>
              <a:t>:</a:t>
            </a:r>
            <a:r>
              <a:rPr lang="zh-TW" altLang="en-US" sz="2000" b="1" dirty="0" smtClean="0">
                <a:latin typeface="宋体" charset="-122"/>
                <a:ea typeface="宋体" charset="-122"/>
              </a:rPr>
              <a:t>液晶分子的光</a:t>
            </a:r>
            <a:r>
              <a:rPr lang="zh-CN" altLang="en-US" sz="2000" b="1" dirty="0" smtClean="0">
                <a:latin typeface="宋体" charset="-122"/>
                <a:ea typeface="宋体" charset="-122"/>
              </a:rPr>
              <a:t>学</a:t>
            </a:r>
            <a:r>
              <a:rPr lang="zh-TW" altLang="en-US" sz="2000" b="1" dirty="0" smtClean="0">
                <a:latin typeface="宋体" charset="-122"/>
                <a:ea typeface="宋体" charset="-122"/>
              </a:rPr>
              <a:t>特性和排列方式。</a:t>
            </a:r>
            <a:endParaRPr lang="en-US" altLang="zh-CN" sz="2000" b="1" dirty="0">
              <a:latin typeface="宋体" charset="-122"/>
              <a:ea typeface="宋体" charset="-122"/>
            </a:endParaRPr>
          </a:p>
        </p:txBody>
      </p:sp>
      <p:pic>
        <p:nvPicPr>
          <p:cNvPr id="10" name="Picture 4" descr="2004-5-9-17-48-2-1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464" y="1484784"/>
            <a:ext cx="201240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742" y="1394774"/>
            <a:ext cx="2770233" cy="1208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a:spLocks noChangeArrowheads="1"/>
          </p:cNvSpPr>
          <p:nvPr/>
        </p:nvSpPr>
        <p:spPr bwMode="auto">
          <a:xfrm>
            <a:off x="441624" y="2803915"/>
            <a:ext cx="84582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dirty="0">
                <a:ea typeface="PMingLiU" pitchFamily="18" charset="-120"/>
              </a:rPr>
              <a:t>      </a:t>
            </a:r>
            <a:r>
              <a:rPr lang="zh-TW" altLang="en-US" sz="1600" b="1" dirty="0">
                <a:latin typeface="宋体" charset="-122"/>
                <a:ea typeface="宋体" charset="-122"/>
              </a:rPr>
              <a:t>液晶分子的</a:t>
            </a:r>
            <a:r>
              <a:rPr lang="zh-CN" altLang="en-US" sz="1600" b="1" dirty="0">
                <a:latin typeface="宋体" charset="-122"/>
                <a:ea typeface="宋体" charset="-122"/>
              </a:rPr>
              <a:t>长轴</a:t>
            </a:r>
            <a:r>
              <a:rPr lang="zh-TW" altLang="en-US" sz="1600" b="1" dirty="0">
                <a:latin typeface="宋体" charset="-122"/>
                <a:ea typeface="宋体" charset="-122"/>
              </a:rPr>
              <a:t>跟玻璃基板的角度是不一</a:t>
            </a:r>
            <a:r>
              <a:rPr lang="zh-CN" altLang="en-US" sz="1600" b="1" dirty="0">
                <a:latin typeface="宋体" charset="-122"/>
                <a:ea typeface="宋体" charset="-122"/>
              </a:rPr>
              <a:t>样</a:t>
            </a:r>
            <a:r>
              <a:rPr lang="zh-TW" altLang="en-US" sz="1600" b="1" dirty="0">
                <a:latin typeface="宋体" charset="-122"/>
                <a:ea typeface="宋体" charset="-122"/>
              </a:rPr>
              <a:t>的，</a:t>
            </a:r>
            <a:r>
              <a:rPr lang="zh-CN" altLang="en-US" sz="1600" b="1" dirty="0">
                <a:latin typeface="宋体" charset="-122"/>
                <a:ea typeface="宋体" charset="-122"/>
              </a:rPr>
              <a:t>同时液晶分子按一定的扭曲角排列</a:t>
            </a:r>
            <a:r>
              <a:rPr lang="en-US" altLang="zh-CN" sz="1600" b="1" dirty="0">
                <a:latin typeface="宋体" charset="-122"/>
                <a:ea typeface="宋体" charset="-122"/>
              </a:rPr>
              <a:t>,</a:t>
            </a:r>
            <a:r>
              <a:rPr lang="zh-TW" altLang="en-US" sz="1600" b="1" dirty="0">
                <a:latin typeface="宋体" charset="-122"/>
                <a:ea typeface="宋体" charset="-122"/>
              </a:rPr>
              <a:t>用</a:t>
            </a:r>
            <a:r>
              <a:rPr lang="zh-CN" altLang="en-US" sz="1600" b="1" dirty="0">
                <a:latin typeface="宋体" charset="-122"/>
                <a:ea typeface="宋体" charset="-122"/>
              </a:rPr>
              <a:t>户以</a:t>
            </a:r>
            <a:r>
              <a:rPr lang="zh-TW" altLang="en-US" sz="1600" b="1" dirty="0">
                <a:latin typeface="宋体" charset="-122"/>
                <a:ea typeface="宋体" charset="-122"/>
              </a:rPr>
              <a:t>不同角度</a:t>
            </a:r>
            <a:r>
              <a:rPr lang="zh-CN" altLang="en-US" sz="1600" b="1" dirty="0">
                <a:latin typeface="宋体" charset="-122"/>
                <a:ea typeface="宋体" charset="-122"/>
              </a:rPr>
              <a:t>观</a:t>
            </a:r>
            <a:r>
              <a:rPr lang="zh-TW" altLang="en-US" sz="1600" b="1" dirty="0">
                <a:latin typeface="宋体" charset="-122"/>
                <a:ea typeface="宋体" charset="-122"/>
              </a:rPr>
              <a:t>看</a:t>
            </a:r>
            <a:r>
              <a:rPr lang="zh-CN" altLang="en-US" sz="1600" b="1" dirty="0">
                <a:latin typeface="宋体" charset="-122"/>
                <a:ea typeface="宋体" charset="-122"/>
              </a:rPr>
              <a:t>屏</a:t>
            </a:r>
            <a:r>
              <a:rPr lang="zh-TW" altLang="en-US" sz="1600" b="1" dirty="0">
                <a:latin typeface="宋体" charset="-122"/>
                <a:ea typeface="宋体" charset="-122"/>
              </a:rPr>
              <a:t>幕</a:t>
            </a:r>
            <a:r>
              <a:rPr lang="zh-CN" altLang="en-US" sz="1600" b="1" dirty="0">
                <a:latin typeface="宋体" charset="-122"/>
                <a:ea typeface="宋体" charset="-122"/>
              </a:rPr>
              <a:t>时</a:t>
            </a:r>
            <a:r>
              <a:rPr lang="zh-TW" altLang="en-US" sz="1600" b="1" dirty="0">
                <a:latin typeface="宋体" charset="-122"/>
                <a:ea typeface="宋体" charset="-122"/>
              </a:rPr>
              <a:t>，有</a:t>
            </a:r>
            <a:r>
              <a:rPr lang="zh-CN" altLang="en-US" sz="1600" b="1" dirty="0">
                <a:latin typeface="宋体" charset="-122"/>
                <a:ea typeface="宋体" charset="-122"/>
              </a:rPr>
              <a:t>时</a:t>
            </a:r>
            <a:r>
              <a:rPr lang="zh-TW" altLang="en-US" sz="1600" b="1" dirty="0">
                <a:latin typeface="宋体" charset="-122"/>
                <a:ea typeface="宋体" charset="-122"/>
              </a:rPr>
              <a:t>看到的是液晶分子的</a:t>
            </a:r>
            <a:r>
              <a:rPr lang="zh-CN" altLang="en-US" sz="1600" b="1" dirty="0">
                <a:latin typeface="宋体" charset="-122"/>
                <a:ea typeface="宋体" charset="-122"/>
              </a:rPr>
              <a:t>长轴</a:t>
            </a:r>
            <a:r>
              <a:rPr lang="zh-TW" altLang="en-US" sz="1600" b="1" dirty="0">
                <a:latin typeface="宋体" charset="-122"/>
                <a:ea typeface="宋体" charset="-122"/>
              </a:rPr>
              <a:t>，有</a:t>
            </a:r>
            <a:r>
              <a:rPr lang="zh-CN" altLang="en-US" sz="1600" b="1" dirty="0">
                <a:latin typeface="宋体" charset="-122"/>
                <a:ea typeface="宋体" charset="-122"/>
              </a:rPr>
              <a:t>时</a:t>
            </a:r>
            <a:r>
              <a:rPr lang="zh-TW" altLang="en-US" sz="1600" b="1" dirty="0">
                <a:latin typeface="宋体" charset="-122"/>
                <a:ea typeface="宋体" charset="-122"/>
              </a:rPr>
              <a:t>則是短</a:t>
            </a:r>
            <a:r>
              <a:rPr lang="zh-CN" altLang="en-US" sz="1600" b="1" dirty="0">
                <a:latin typeface="宋体" charset="-122"/>
                <a:ea typeface="宋体" charset="-122"/>
              </a:rPr>
              <a:t>轴</a:t>
            </a:r>
            <a:r>
              <a:rPr lang="zh-TW" altLang="en-US" sz="1600" b="1" dirty="0">
                <a:latin typeface="宋体" charset="-122"/>
                <a:ea typeface="宋体" charset="-122"/>
              </a:rPr>
              <a:t>。由</a:t>
            </a:r>
            <a:r>
              <a:rPr lang="zh-CN" altLang="en-US" sz="1600" b="1" dirty="0">
                <a:latin typeface="宋体" charset="-122"/>
                <a:ea typeface="宋体" charset="-122"/>
              </a:rPr>
              <a:t>于</a:t>
            </a:r>
            <a:r>
              <a:rPr lang="zh-TW" altLang="en-US" sz="1600" b="1" dirty="0">
                <a:latin typeface="宋体" charset="-122"/>
                <a:ea typeface="宋体" charset="-122"/>
              </a:rPr>
              <a:t>液晶分子在光</a:t>
            </a:r>
            <a:r>
              <a:rPr lang="zh-CN" altLang="en-US" sz="1600" b="1" dirty="0">
                <a:latin typeface="宋体" charset="-122"/>
                <a:ea typeface="宋体" charset="-122"/>
              </a:rPr>
              <a:t>学</a:t>
            </a:r>
            <a:r>
              <a:rPr lang="zh-TW" altLang="en-US" sz="1600" b="1" dirty="0">
                <a:latin typeface="宋体" charset="-122"/>
                <a:ea typeface="宋体" charset="-122"/>
              </a:rPr>
              <a:t>上表</a:t>
            </a:r>
            <a:r>
              <a:rPr lang="zh-CN" altLang="en-US" sz="1600" b="1" dirty="0">
                <a:latin typeface="宋体" charset="-122"/>
                <a:ea typeface="宋体" charset="-122"/>
              </a:rPr>
              <a:t>现为</a:t>
            </a:r>
            <a:r>
              <a:rPr lang="zh-TW" altLang="en-US" sz="1600" b="1" dirty="0">
                <a:latin typeface="宋体" charset="-122"/>
                <a:ea typeface="宋体" charset="-122"/>
              </a:rPr>
              <a:t>各向</a:t>
            </a:r>
            <a:r>
              <a:rPr lang="zh-CN" altLang="en-US" sz="1600" b="1" dirty="0">
                <a:latin typeface="宋体" charset="-122"/>
                <a:ea typeface="宋体" charset="-122"/>
              </a:rPr>
              <a:t>异</a:t>
            </a:r>
            <a:r>
              <a:rPr lang="zh-TW" altLang="en-US" sz="1600" b="1" dirty="0">
                <a:latin typeface="宋体" charset="-122"/>
                <a:ea typeface="宋体" charset="-122"/>
              </a:rPr>
              <a:t>性，我</a:t>
            </a:r>
            <a:r>
              <a:rPr lang="zh-CN" altLang="en-US" sz="1600" b="1" dirty="0">
                <a:latin typeface="宋体" charset="-122"/>
                <a:ea typeface="宋体" charset="-122"/>
              </a:rPr>
              <a:t>们</a:t>
            </a:r>
            <a:r>
              <a:rPr lang="zh-TW" altLang="en-US" sz="1600" b="1" dirty="0">
                <a:latin typeface="宋体" charset="-122"/>
                <a:ea typeface="宋体" charset="-122"/>
              </a:rPr>
              <a:t>在不同角度所看到的亮度就</a:t>
            </a:r>
            <a:r>
              <a:rPr lang="zh-CN" altLang="en-US" sz="1600" b="1" dirty="0">
                <a:latin typeface="宋体" charset="-122"/>
                <a:ea typeface="宋体" charset="-122"/>
              </a:rPr>
              <a:t>会</a:t>
            </a:r>
            <a:r>
              <a:rPr lang="zh-TW" altLang="en-US" sz="1600" b="1" dirty="0">
                <a:latin typeface="宋体" charset="-122"/>
                <a:ea typeface="宋体" charset="-122"/>
              </a:rPr>
              <a:t>不一</a:t>
            </a:r>
            <a:r>
              <a:rPr lang="zh-CN" altLang="en-US" sz="1600" b="1" dirty="0">
                <a:latin typeface="宋体" charset="-122"/>
                <a:ea typeface="宋体" charset="-122"/>
              </a:rPr>
              <a:t>样</a:t>
            </a:r>
            <a:r>
              <a:rPr lang="zh-TW" altLang="en-US" sz="1600" b="1" dirty="0">
                <a:latin typeface="宋体" charset="-122"/>
                <a:ea typeface="宋体" charset="-122"/>
              </a:rPr>
              <a:t>，</a:t>
            </a:r>
            <a:r>
              <a:rPr lang="zh-CN" altLang="en-US" sz="1600" b="1" dirty="0">
                <a:latin typeface="宋体" charset="-122"/>
                <a:ea typeface="宋体" charset="-122"/>
              </a:rPr>
              <a:t>这</a:t>
            </a:r>
            <a:r>
              <a:rPr lang="zh-TW" altLang="en-US" sz="1600" b="1" dirty="0">
                <a:latin typeface="宋体" charset="-122"/>
                <a:ea typeface="宋体" charset="-122"/>
              </a:rPr>
              <a:t>就是</a:t>
            </a:r>
            <a:r>
              <a:rPr lang="en-US" altLang="zh-TW" sz="1600" b="1" dirty="0">
                <a:latin typeface="宋体" charset="-122"/>
                <a:ea typeface="宋体" charset="-122"/>
              </a:rPr>
              <a:t>TN</a:t>
            </a:r>
            <a:r>
              <a:rPr lang="zh-TW" altLang="en-US" sz="1600" b="1" dirty="0">
                <a:latin typeface="宋体" charset="-122"/>
                <a:ea typeface="宋体" charset="-122"/>
              </a:rPr>
              <a:t>模式液晶</a:t>
            </a:r>
            <a:r>
              <a:rPr lang="zh-CN" altLang="en-US" sz="1600" b="1" dirty="0">
                <a:latin typeface="宋体" charset="-122"/>
                <a:ea typeface="宋体" charset="-122"/>
              </a:rPr>
              <a:t>显示</a:t>
            </a:r>
            <a:r>
              <a:rPr lang="zh-TW" altLang="en-US" sz="1600" b="1" dirty="0">
                <a:latin typeface="宋体" charset="-122"/>
                <a:ea typeface="宋体" charset="-122"/>
              </a:rPr>
              <a:t>器的</a:t>
            </a:r>
            <a:r>
              <a:rPr lang="zh-CN" altLang="en-US" sz="1600" b="1" dirty="0">
                <a:latin typeface="宋体" charset="-122"/>
                <a:ea typeface="宋体" charset="-122"/>
              </a:rPr>
              <a:t>视</a:t>
            </a:r>
            <a:r>
              <a:rPr lang="zh-TW" altLang="en-US" sz="1600" b="1" dirty="0">
                <a:latin typeface="宋体" charset="-122"/>
                <a:ea typeface="宋体" charset="-122"/>
              </a:rPr>
              <a:t>角依存性。</a:t>
            </a:r>
            <a:endParaRPr lang="zh-TW" altLang="zh-CN" sz="1600" b="1" dirty="0">
              <a:latin typeface="宋体" charset="-122"/>
              <a:ea typeface="宋体" charset="-122"/>
            </a:endParaRPr>
          </a:p>
          <a:p>
            <a:r>
              <a:rPr lang="zh-TW" altLang="zh-CN" sz="1600" b="1" dirty="0">
                <a:ea typeface="PMingLiU" pitchFamily="18" charset="-120"/>
              </a:rPr>
              <a:t> </a:t>
            </a:r>
            <a:r>
              <a:rPr lang="zh-TW" altLang="en-US" sz="1600" b="1" dirty="0">
                <a:ea typeface="PMingLiU" pitchFamily="18" charset="-120"/>
              </a:rPr>
              <a:t> </a:t>
            </a:r>
            <a:r>
              <a:rPr lang="zh-TW" altLang="zh-CN" sz="1600" b="1" dirty="0">
                <a:ea typeface="PMingLiU" pitchFamily="18" charset="-120"/>
              </a:rPr>
              <a:t> </a:t>
            </a:r>
            <a:r>
              <a:rPr lang="zh-TW" altLang="en-US" sz="1600" b="1" dirty="0">
                <a:ea typeface="PMingLiU" pitchFamily="18" charset="-120"/>
              </a:rPr>
              <a:t> </a:t>
            </a:r>
            <a:r>
              <a:rPr lang="zh-TW" altLang="zh-CN" sz="1600" b="1" dirty="0">
                <a:ea typeface="PMingLiU" pitchFamily="18" charset="-120"/>
              </a:rPr>
              <a:t> </a:t>
            </a:r>
            <a:r>
              <a:rPr lang="zh-CN" altLang="en-US" sz="1600" b="1" dirty="0">
                <a:ea typeface="PMingLiU" pitchFamily="18" charset="-120"/>
              </a:rPr>
              <a:t> </a:t>
            </a:r>
            <a:r>
              <a:rPr lang="zh-CN" altLang="en-US" sz="1600" b="1" dirty="0" smtClean="0">
                <a:latin typeface="宋体" charset="-122"/>
                <a:ea typeface="宋体" charset="-122"/>
              </a:rPr>
              <a:t>实际</a:t>
            </a:r>
            <a:r>
              <a:rPr lang="zh-TW" altLang="en-US" sz="1600" b="1" dirty="0" smtClean="0">
                <a:latin typeface="宋体" charset="-122"/>
                <a:ea typeface="宋体" charset="-122"/>
              </a:rPr>
              <a:t>上在</a:t>
            </a:r>
            <a:r>
              <a:rPr lang="zh-TW" altLang="en-US" sz="1600" b="1" dirty="0">
                <a:latin typeface="宋体" charset="-122"/>
                <a:ea typeface="宋体" charset="-122"/>
              </a:rPr>
              <a:t>某些特定角度</a:t>
            </a:r>
            <a:r>
              <a:rPr lang="zh-CN" altLang="en-US" sz="1600" b="1" dirty="0">
                <a:latin typeface="宋体" charset="-122"/>
                <a:ea typeface="宋体" charset="-122"/>
              </a:rPr>
              <a:t>范围</a:t>
            </a:r>
            <a:r>
              <a:rPr lang="zh-TW" altLang="en-US" sz="1600" b="1" dirty="0">
                <a:latin typeface="宋体" charset="-122"/>
                <a:ea typeface="宋体" charset="-122"/>
              </a:rPr>
              <a:t>內</a:t>
            </a:r>
            <a:r>
              <a:rPr lang="zh-CN" altLang="en-US" sz="1600" b="1" dirty="0">
                <a:latin typeface="宋体" charset="-122"/>
                <a:ea typeface="宋体" charset="-122"/>
              </a:rPr>
              <a:t>会</a:t>
            </a:r>
            <a:r>
              <a:rPr lang="zh-TW" altLang="en-US" sz="1600" b="1" dirty="0">
                <a:latin typeface="宋体" charset="-122"/>
                <a:ea typeface="宋体" charset="-122"/>
              </a:rPr>
              <a:t>看到液晶分子的</a:t>
            </a:r>
            <a:r>
              <a:rPr lang="zh-CN" altLang="en-US" sz="1600" b="1" dirty="0">
                <a:latin typeface="宋体" charset="-122"/>
                <a:ea typeface="宋体" charset="-122"/>
              </a:rPr>
              <a:t>长轴</a:t>
            </a:r>
            <a:r>
              <a:rPr lang="zh-TW" altLang="en-US" sz="1600" b="1" dirty="0">
                <a:latin typeface="宋体" charset="-122"/>
                <a:ea typeface="宋体" charset="-122"/>
              </a:rPr>
              <a:t>，即</a:t>
            </a:r>
            <a:r>
              <a:rPr lang="zh-CN" altLang="en-US" sz="1600" b="1" dirty="0">
                <a:latin typeface="宋体" charset="-122"/>
                <a:ea typeface="宋体" charset="-122"/>
              </a:rPr>
              <a:t>该</a:t>
            </a:r>
            <a:r>
              <a:rPr lang="zh-TW" altLang="en-US" sz="1600" b="1" dirty="0">
                <a:latin typeface="宋体" charset="-122"/>
                <a:ea typeface="宋体" charset="-122"/>
              </a:rPr>
              <a:t>角度上的透光率反而增加了，</a:t>
            </a:r>
            <a:r>
              <a:rPr lang="zh-CN" altLang="en-US" sz="1600" b="1" dirty="0">
                <a:latin typeface="宋体" charset="-122"/>
                <a:ea typeface="宋体" charset="-122"/>
              </a:rPr>
              <a:t>这样</a:t>
            </a:r>
            <a:r>
              <a:rPr lang="zh-TW" altLang="en-US" sz="1600" b="1" dirty="0">
                <a:latin typeface="宋体" charset="-122"/>
                <a:ea typeface="宋体" charset="-122"/>
              </a:rPr>
              <a:t>低灰階的</a:t>
            </a:r>
            <a:r>
              <a:rPr lang="zh-CN" altLang="en-US" sz="1600" b="1" dirty="0">
                <a:latin typeface="宋体" charset="-122"/>
                <a:ea typeface="宋体" charset="-122"/>
              </a:rPr>
              <a:t>画</a:t>
            </a:r>
            <a:r>
              <a:rPr lang="zh-TW" altLang="en-US" sz="1600" b="1" dirty="0">
                <a:latin typeface="宋体" charset="-122"/>
                <a:ea typeface="宋体" charset="-122"/>
              </a:rPr>
              <a:t>面看上去可能比</a:t>
            </a:r>
            <a:r>
              <a:rPr lang="zh-CN" altLang="en-US" sz="1600" b="1" dirty="0">
                <a:latin typeface="宋体" charset="-122"/>
                <a:ea typeface="宋体" charset="-122"/>
              </a:rPr>
              <a:t>高</a:t>
            </a:r>
            <a:r>
              <a:rPr lang="zh-TW" altLang="en-US" sz="1600" b="1" dirty="0">
                <a:latin typeface="宋体" charset="-122"/>
                <a:ea typeface="宋体" charset="-122"/>
              </a:rPr>
              <a:t>灰階的亮度</a:t>
            </a:r>
            <a:r>
              <a:rPr lang="zh-CN" altLang="en-US" sz="1600" b="1" dirty="0">
                <a:latin typeface="宋体" charset="-122"/>
                <a:ea typeface="宋体" charset="-122"/>
              </a:rPr>
              <a:t>还</a:t>
            </a:r>
            <a:r>
              <a:rPr lang="zh-TW" altLang="en-US" sz="1600" b="1" dirty="0">
                <a:latin typeface="宋体" charset="-122"/>
                <a:ea typeface="宋体" charset="-122"/>
              </a:rPr>
              <a:t>高，</a:t>
            </a:r>
            <a:r>
              <a:rPr lang="zh-CN" altLang="en-US" sz="1600" b="1" dirty="0">
                <a:latin typeface="宋体" charset="-122"/>
                <a:ea typeface="宋体" charset="-122"/>
              </a:rPr>
              <a:t>这</a:t>
            </a:r>
            <a:r>
              <a:rPr lang="zh-TW" altLang="en-US" sz="1600" b="1" dirty="0">
                <a:latin typeface="宋体" charset="-122"/>
                <a:ea typeface="宋体" charset="-122"/>
              </a:rPr>
              <a:t>就是</a:t>
            </a:r>
            <a:r>
              <a:rPr lang="en-US" altLang="zh-TW" sz="1600" b="1" dirty="0">
                <a:latin typeface="宋体" charset="-122"/>
                <a:ea typeface="宋体" charset="-122"/>
              </a:rPr>
              <a:t>TN</a:t>
            </a:r>
            <a:r>
              <a:rPr lang="zh-TW" altLang="en-US" sz="1600" b="1" dirty="0">
                <a:latin typeface="宋体" charset="-122"/>
                <a:ea typeface="宋体" charset="-122"/>
              </a:rPr>
              <a:t>模式液晶</a:t>
            </a:r>
            <a:r>
              <a:rPr lang="zh-CN" altLang="en-US" sz="1600" b="1" dirty="0">
                <a:latin typeface="宋体" charset="-122"/>
                <a:ea typeface="宋体" charset="-122"/>
              </a:rPr>
              <a:t>显</a:t>
            </a:r>
            <a:r>
              <a:rPr lang="zh-TW" altLang="en-US" sz="1600" b="1" dirty="0">
                <a:latin typeface="宋体" charset="-122"/>
                <a:ea typeface="宋体" charset="-122"/>
              </a:rPr>
              <a:t>示器所固有的灰階逆</a:t>
            </a:r>
            <a:r>
              <a:rPr lang="zh-CN" altLang="en-US" sz="1600" b="1" dirty="0">
                <a:latin typeface="宋体" charset="-122"/>
                <a:ea typeface="宋体" charset="-122"/>
              </a:rPr>
              <a:t>转现</a:t>
            </a:r>
            <a:r>
              <a:rPr lang="zh-TW" altLang="en-US" sz="1600" b="1" dirty="0">
                <a:latin typeface="宋体" charset="-122"/>
                <a:ea typeface="宋体" charset="-122"/>
              </a:rPr>
              <a:t>象。</a:t>
            </a:r>
          </a:p>
        </p:txBody>
      </p:sp>
      <p:sp>
        <p:nvSpPr>
          <p:cNvPr id="14" name="Rectangle 7"/>
          <p:cNvSpPr>
            <a:spLocks noChangeArrowheads="1"/>
          </p:cNvSpPr>
          <p:nvPr/>
        </p:nvSpPr>
        <p:spPr bwMode="auto">
          <a:xfrm>
            <a:off x="498972" y="4666400"/>
            <a:ext cx="834350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TW" b="1" dirty="0" smtClean="0">
                <a:solidFill>
                  <a:srgbClr val="008000"/>
                </a:solidFill>
                <a:ea typeface="PMingLiU" pitchFamily="18" charset="-120"/>
              </a:rPr>
              <a:t>    </a:t>
            </a:r>
            <a:r>
              <a:rPr lang="en-US" altLang="zh-TW" sz="1600" b="1" dirty="0" err="1" smtClean="0">
                <a:ea typeface="PMingLiU" pitchFamily="18" charset="-120"/>
              </a:rPr>
              <a:t>TN+Film</a:t>
            </a:r>
            <a:r>
              <a:rPr lang="en-US" altLang="zh-CN" sz="1600" b="1" dirty="0" smtClean="0">
                <a:ea typeface="PMingLiU" pitchFamily="18" charset="-120"/>
              </a:rPr>
              <a:t> </a:t>
            </a:r>
            <a:r>
              <a:rPr lang="zh-CN" altLang="en-US" sz="1600" b="1" dirty="0" smtClean="0">
                <a:ea typeface="PMingLiU" pitchFamily="18" charset="-120"/>
              </a:rPr>
              <a:t>技术</a:t>
            </a:r>
            <a:r>
              <a:rPr lang="zh-TW" altLang="en-US" sz="1600" b="1" dirty="0" smtClean="0">
                <a:ea typeface="PMingLiU" pitchFamily="18" charset="-120"/>
              </a:rPr>
              <a:t>是</a:t>
            </a:r>
            <a:r>
              <a:rPr lang="zh-CN" altLang="en-US" sz="1600" b="1" dirty="0">
                <a:ea typeface="PMingLiU" pitchFamily="18" charset="-120"/>
              </a:rPr>
              <a:t>广视角技术</a:t>
            </a:r>
            <a:r>
              <a:rPr lang="zh-TW" altLang="en-US" sz="1600" b="1" dirty="0">
                <a:ea typeface="PMingLiU" pitchFamily="18" charset="-120"/>
              </a:rPr>
              <a:t>中容易</a:t>
            </a:r>
            <a:r>
              <a:rPr lang="zh-CN" altLang="en-US" sz="1600" b="1" dirty="0">
                <a:ea typeface="PMingLiU" pitchFamily="18" charset="-120"/>
              </a:rPr>
              <a:t>实现</a:t>
            </a:r>
            <a:r>
              <a:rPr lang="zh-TW" altLang="en-US" sz="1600" b="1" dirty="0">
                <a:ea typeface="PMingLiU" pitchFamily="18" charset="-120"/>
              </a:rPr>
              <a:t>的方法。液晶</a:t>
            </a:r>
            <a:r>
              <a:rPr lang="zh-CN" altLang="en-US" sz="1600" b="1" dirty="0">
                <a:ea typeface="PMingLiU" pitchFamily="18" charset="-120"/>
              </a:rPr>
              <a:t>显示</a:t>
            </a:r>
            <a:r>
              <a:rPr lang="zh-TW" altLang="en-US" sz="1600" b="1" dirty="0">
                <a:ea typeface="PMingLiU" pitchFamily="18" charset="-120"/>
              </a:rPr>
              <a:t>器的</a:t>
            </a:r>
            <a:r>
              <a:rPr lang="zh-CN" altLang="en-US" sz="1600" b="1" dirty="0">
                <a:ea typeface="PMingLiU" pitchFamily="18" charset="-120"/>
              </a:rPr>
              <a:t>制造</a:t>
            </a:r>
            <a:r>
              <a:rPr lang="zh-TW" altLang="en-US" sz="1600" b="1" dirty="0">
                <a:ea typeface="PMingLiU" pitchFamily="18" charset="-120"/>
              </a:rPr>
              <a:t>商使用</a:t>
            </a:r>
            <a:r>
              <a:rPr lang="zh-CN" altLang="en-US" sz="1600" b="1" dirty="0">
                <a:ea typeface="PMingLiU" pitchFamily="18" charset="-120"/>
              </a:rPr>
              <a:t>较成熟</a:t>
            </a:r>
            <a:r>
              <a:rPr lang="zh-TW" altLang="en-US" sz="1600" b="1" dirty="0">
                <a:ea typeface="PMingLiU" pitchFamily="18" charset="-120"/>
              </a:rPr>
              <a:t>的</a:t>
            </a:r>
            <a:r>
              <a:rPr lang="zh-CN" altLang="en-US" sz="1600" b="1" dirty="0">
                <a:ea typeface="PMingLiU" pitchFamily="18" charset="-120"/>
              </a:rPr>
              <a:t>标准</a:t>
            </a:r>
            <a:r>
              <a:rPr lang="en-US" altLang="zh-TW" sz="1600" b="1" dirty="0">
                <a:ea typeface="PMingLiU" pitchFamily="18" charset="-120"/>
              </a:rPr>
              <a:t>TFT-Twisted </a:t>
            </a:r>
            <a:r>
              <a:rPr lang="en-US" altLang="zh-TW" sz="1600" b="1" dirty="0" err="1">
                <a:ea typeface="PMingLiU" pitchFamily="18" charset="-120"/>
              </a:rPr>
              <a:t>Nematic</a:t>
            </a:r>
            <a:r>
              <a:rPr lang="en-US" altLang="zh-TW" sz="1600" b="1" dirty="0">
                <a:ea typeface="PMingLiU" pitchFamily="18" charset="-120"/>
              </a:rPr>
              <a:t> </a:t>
            </a:r>
            <a:r>
              <a:rPr lang="zh-TW" altLang="en-US" sz="1600" b="1" dirty="0">
                <a:ea typeface="PMingLiU" pitchFamily="18" charset="-120"/>
              </a:rPr>
              <a:t>（扭</a:t>
            </a:r>
            <a:r>
              <a:rPr lang="zh-CN" altLang="en-US" sz="1600" b="1" dirty="0">
                <a:ea typeface="PMingLiU" pitchFamily="18" charset="-120"/>
              </a:rPr>
              <a:t>转</a:t>
            </a:r>
            <a:r>
              <a:rPr lang="zh-TW" altLang="en-US" sz="1600" b="1" dirty="0">
                <a:ea typeface="PMingLiU" pitchFamily="18" charset="-120"/>
              </a:rPr>
              <a:t>向列式）液晶。一</a:t>
            </a:r>
            <a:r>
              <a:rPr lang="zh-CN" altLang="en-US" sz="1600" b="1" dirty="0">
                <a:ea typeface="PMingLiU" pitchFamily="18" charset="-120"/>
              </a:rPr>
              <a:t>层</a:t>
            </a:r>
            <a:r>
              <a:rPr lang="zh-TW" altLang="en-US" sz="1600" b="1" dirty="0">
                <a:ea typeface="PMingLiU" pitchFamily="18" charset="-120"/>
              </a:rPr>
              <a:t>特殊的薄膜（</a:t>
            </a:r>
            <a:r>
              <a:rPr lang="zh-CN" altLang="en-US" sz="1600" b="1" dirty="0">
                <a:ea typeface="PMingLiU" pitchFamily="18" charset="-120"/>
              </a:rPr>
              <a:t>转</a:t>
            </a:r>
            <a:r>
              <a:rPr lang="zh-TW" altLang="en-US" sz="1600" b="1" dirty="0">
                <a:ea typeface="PMingLiU" pitchFamily="18" charset="-120"/>
              </a:rPr>
              <a:t>向膜）加在面板的上表面就可以</a:t>
            </a:r>
            <a:r>
              <a:rPr lang="zh-CN" altLang="en-US" sz="1600" b="1" dirty="0">
                <a:ea typeface="PMingLiU" pitchFamily="18" charset="-120"/>
              </a:rPr>
              <a:t>将</a:t>
            </a:r>
            <a:r>
              <a:rPr lang="zh-TW" altLang="en-US" sz="1600" b="1" dirty="0">
                <a:ea typeface="PMingLiU" pitchFamily="18" charset="-120"/>
              </a:rPr>
              <a:t>水平</a:t>
            </a:r>
            <a:r>
              <a:rPr lang="zh-CN" altLang="en-US" sz="1600" b="1" dirty="0">
                <a:ea typeface="PMingLiU" pitchFamily="18" charset="-120"/>
              </a:rPr>
              <a:t>视</a:t>
            </a:r>
            <a:r>
              <a:rPr lang="zh-TW" altLang="en-US" sz="1600" b="1" dirty="0">
                <a:ea typeface="PMingLiU" pitchFamily="18" charset="-120"/>
              </a:rPr>
              <a:t>角</a:t>
            </a:r>
            <a:r>
              <a:rPr lang="zh-CN" altLang="en-US" sz="1600" b="1" dirty="0">
                <a:ea typeface="PMingLiU" pitchFamily="18" charset="-120"/>
              </a:rPr>
              <a:t>从</a:t>
            </a:r>
            <a:r>
              <a:rPr lang="en-US" altLang="zh-TW" sz="1600" b="1" dirty="0">
                <a:ea typeface="PMingLiU" pitchFamily="18" charset="-120"/>
              </a:rPr>
              <a:t>90</a:t>
            </a:r>
            <a:r>
              <a:rPr lang="zh-TW" altLang="en-US" sz="1600" b="1" dirty="0">
                <a:ea typeface="PMingLiU" pitchFamily="18" charset="-120"/>
              </a:rPr>
              <a:t>度改善到</a:t>
            </a:r>
            <a:r>
              <a:rPr lang="en-US" altLang="zh-TW" sz="1600" b="1" dirty="0">
                <a:ea typeface="PMingLiU" pitchFamily="18" charset="-120"/>
              </a:rPr>
              <a:t>140</a:t>
            </a:r>
            <a:r>
              <a:rPr lang="zh-TW" altLang="en-US" sz="1600" b="1" dirty="0">
                <a:ea typeface="PMingLiU" pitchFamily="18" charset="-120"/>
              </a:rPr>
              <a:t>度。但是，低</a:t>
            </a:r>
            <a:r>
              <a:rPr lang="zh-CN" altLang="en-US" sz="1600" b="1" dirty="0">
                <a:ea typeface="PMingLiU" pitchFamily="18" charset="-120"/>
              </a:rPr>
              <a:t>对比</a:t>
            </a:r>
            <a:r>
              <a:rPr lang="zh-TW" altLang="en-US" sz="1600" b="1" dirty="0">
                <a:ea typeface="PMingLiU" pitchFamily="18" charset="-120"/>
              </a:rPr>
              <a:t>及</a:t>
            </a:r>
            <a:r>
              <a:rPr lang="zh-CN" altLang="en-US" sz="1600" b="1" dirty="0">
                <a:ea typeface="PMingLiU" pitchFamily="18" charset="-120"/>
              </a:rPr>
              <a:t>响应</a:t>
            </a:r>
            <a:r>
              <a:rPr lang="zh-TW" altLang="en-US" sz="1600" b="1" dirty="0">
                <a:ea typeface="PMingLiU" pitchFamily="18" charset="-120"/>
              </a:rPr>
              <a:t>速度慢</a:t>
            </a:r>
            <a:r>
              <a:rPr lang="zh-CN" altLang="en-US" sz="1600" b="1" dirty="0">
                <a:ea typeface="PMingLiU" pitchFamily="18" charset="-120"/>
              </a:rPr>
              <a:t>这二</a:t>
            </a:r>
            <a:r>
              <a:rPr lang="zh-TW" altLang="en-US" sz="1600" b="1" dirty="0">
                <a:ea typeface="PMingLiU" pitchFamily="18" charset="-120"/>
              </a:rPr>
              <a:t>大</a:t>
            </a:r>
            <a:r>
              <a:rPr lang="zh-CN" altLang="en-US" sz="1600" b="1" dirty="0">
                <a:ea typeface="PMingLiU" pitchFamily="18" charset="-120"/>
              </a:rPr>
              <a:t>问题仍旧无</a:t>
            </a:r>
            <a:r>
              <a:rPr lang="zh-TW" altLang="en-US" sz="1600" b="1" dirty="0">
                <a:ea typeface="PMingLiU" pitchFamily="18" charset="-120"/>
              </a:rPr>
              <a:t>法改善。</a:t>
            </a:r>
            <a:r>
              <a:rPr lang="en-US" altLang="zh-TW" sz="1600" b="1" dirty="0" err="1">
                <a:ea typeface="PMingLiU" pitchFamily="18" charset="-120"/>
              </a:rPr>
              <a:t>TN+Film</a:t>
            </a:r>
            <a:r>
              <a:rPr lang="zh-TW" altLang="en-US" sz="1600" b="1" dirty="0">
                <a:ea typeface="PMingLiU" pitchFamily="18" charset="-120"/>
              </a:rPr>
              <a:t>法</a:t>
            </a:r>
            <a:r>
              <a:rPr lang="zh-CN" altLang="en-US" sz="1600" b="1" dirty="0">
                <a:ea typeface="PMingLiU" pitchFamily="18" charset="-120"/>
              </a:rPr>
              <a:t>目前</a:t>
            </a:r>
            <a:r>
              <a:rPr lang="zh-TW" altLang="en-US" sz="1600" b="1" dirty="0">
                <a:ea typeface="PMingLiU" pitchFamily="18" charset="-120"/>
              </a:rPr>
              <a:t>不是最佳的</a:t>
            </a:r>
            <a:r>
              <a:rPr lang="zh-CN" altLang="en-US" sz="1600" b="1" dirty="0">
                <a:ea typeface="PMingLiU" pitchFamily="18" charset="-120"/>
              </a:rPr>
              <a:t>广视</a:t>
            </a:r>
            <a:r>
              <a:rPr lang="zh-TW" altLang="en-US" sz="1600" b="1" dirty="0">
                <a:ea typeface="PMingLiU" pitchFamily="18" charset="-120"/>
              </a:rPr>
              <a:t>角解決方案但它是最</a:t>
            </a:r>
            <a:r>
              <a:rPr lang="zh-CN" altLang="en-US" sz="1600" b="1" dirty="0">
                <a:ea typeface="PMingLiU" pitchFamily="18" charset="-120"/>
              </a:rPr>
              <a:t>简单</a:t>
            </a:r>
            <a:r>
              <a:rPr lang="zh-TW" altLang="en-US" sz="1600" b="1" dirty="0">
                <a:ea typeface="PMingLiU" pitchFamily="18" charset="-120"/>
              </a:rPr>
              <a:t>的方法</a:t>
            </a:r>
            <a:r>
              <a:rPr lang="zh-CN" altLang="en-US" sz="1600" b="1" dirty="0">
                <a:ea typeface="PMingLiU" pitchFamily="18" charset="-120"/>
              </a:rPr>
              <a:t>并</a:t>
            </a:r>
            <a:r>
              <a:rPr lang="zh-TW" altLang="en-US" sz="1600" b="1" dirty="0">
                <a:ea typeface="PMingLiU" pitchFamily="18" charset="-120"/>
              </a:rPr>
              <a:t>且良率</a:t>
            </a:r>
            <a:r>
              <a:rPr lang="zh-CN" altLang="en-US" sz="1600" b="1" dirty="0">
                <a:ea typeface="PMingLiU" pitchFamily="18" charset="-120"/>
              </a:rPr>
              <a:t>极</a:t>
            </a:r>
            <a:r>
              <a:rPr lang="zh-TW" altLang="en-US" sz="1600" b="1" dirty="0">
                <a:ea typeface="PMingLiU" pitchFamily="18" charset="-120"/>
              </a:rPr>
              <a:t>高。</a:t>
            </a:r>
            <a:r>
              <a:rPr lang="zh-CN" altLang="en-US" sz="1600" b="1" dirty="0">
                <a:ea typeface="PMingLiU" pitchFamily="18" charset="-120"/>
              </a:rPr>
              <a:t>技术较为成熟。</a:t>
            </a:r>
            <a:r>
              <a:rPr lang="zh-TW" altLang="en-US" sz="1600" b="1" dirty="0">
                <a:ea typeface="PMingLiU" pitchFamily="18" charset="-120"/>
              </a:rPr>
              <a:t> </a:t>
            </a: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Autofit/>
          </a:bodyPr>
          <a:lstStyle/>
          <a:p>
            <a:r>
              <a:rPr lang="en-US" altLang="zh-CN" sz="2400" b="1" dirty="0" err="1" smtClean="0">
                <a:latin typeface="Arial" panose="020B0604020202020204" pitchFamily="34" charset="0"/>
                <a:ea typeface="宋体" charset="-122"/>
                <a:cs typeface="Arial" panose="020B0604020202020204" pitchFamily="34" charset="0"/>
              </a:rPr>
              <a:t>TN</a:t>
            </a:r>
            <a:r>
              <a:rPr lang="en-US" altLang="zh-CN" sz="2400" dirty="0" err="1" smtClean="0">
                <a:latin typeface="Arial" panose="020B0604020202020204" pitchFamily="34" charset="0"/>
                <a:ea typeface="宋体" charset="-122"/>
                <a:cs typeface="Arial" panose="020B0604020202020204" pitchFamily="34" charset="0"/>
              </a:rPr>
              <a:t>+Film</a:t>
            </a:r>
            <a:r>
              <a:rPr lang="en-US" altLang="zh-CN" sz="2400" dirty="0" smtClean="0">
                <a:latin typeface="Arial" panose="020B0604020202020204" pitchFamily="34" charset="0"/>
                <a:ea typeface="宋体" charset="-122"/>
                <a:cs typeface="Arial" panose="020B0604020202020204" pitchFamily="34" charset="0"/>
              </a:rPr>
              <a:t> </a:t>
            </a:r>
            <a:r>
              <a:rPr lang="zh-CN" altLang="en-US" sz="2400" dirty="0" smtClean="0">
                <a:latin typeface="Arial" panose="020B0604020202020204" pitchFamily="34" charset="0"/>
                <a:ea typeface="宋体" charset="-122"/>
                <a:cs typeface="Arial" panose="020B0604020202020204" pitchFamily="34" charset="0"/>
              </a:rPr>
              <a:t>技术原理</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
        <p:nvSpPr>
          <p:cNvPr id="2" name="矩形 1"/>
          <p:cNvSpPr/>
          <p:nvPr/>
        </p:nvSpPr>
        <p:spPr>
          <a:xfrm>
            <a:off x="253689" y="937152"/>
            <a:ext cx="8890311" cy="369332"/>
          </a:xfrm>
          <a:prstGeom prst="rect">
            <a:avLst/>
          </a:prstGeom>
        </p:spPr>
        <p:txBody>
          <a:bodyPr wrap="square">
            <a:spAutoFit/>
          </a:bodyPr>
          <a:lstStyle/>
          <a:p>
            <a:r>
              <a:rPr lang="zh-CN" altLang="en-US" b="1" dirty="0" smtClean="0">
                <a:solidFill>
                  <a:srgbClr val="A40000"/>
                </a:solidFill>
                <a:ea typeface="宋体" charset="-122"/>
              </a:rPr>
              <a:t>      为了</a:t>
            </a:r>
            <a:r>
              <a:rPr lang="zh-CN" altLang="en-US" b="1" dirty="0">
                <a:solidFill>
                  <a:srgbClr val="A40000"/>
                </a:solidFill>
                <a:ea typeface="宋体" charset="-122"/>
              </a:rPr>
              <a:t>达到较好的效果</a:t>
            </a:r>
            <a:r>
              <a:rPr lang="en-US" altLang="zh-CN" b="1" dirty="0">
                <a:solidFill>
                  <a:srgbClr val="A40000"/>
                </a:solidFill>
                <a:ea typeface="宋体" charset="-122"/>
              </a:rPr>
              <a:t>,</a:t>
            </a:r>
            <a:r>
              <a:rPr lang="zh-CN" altLang="en-US" b="1" dirty="0">
                <a:solidFill>
                  <a:srgbClr val="A40000"/>
                </a:solidFill>
                <a:ea typeface="宋体" charset="-122"/>
              </a:rPr>
              <a:t>一种利用液晶聚合物</a:t>
            </a:r>
            <a:r>
              <a:rPr lang="en-US" altLang="zh-CN" b="1" dirty="0">
                <a:solidFill>
                  <a:srgbClr val="A40000"/>
                </a:solidFill>
                <a:ea typeface="宋体" charset="-122"/>
              </a:rPr>
              <a:t>(LCP)</a:t>
            </a:r>
            <a:r>
              <a:rPr lang="zh-CN" altLang="en-US" b="1" dirty="0">
                <a:solidFill>
                  <a:srgbClr val="A40000"/>
                </a:solidFill>
                <a:ea typeface="宋体" charset="-122"/>
              </a:rPr>
              <a:t>来设计光学补偿膜已经开始实用化</a:t>
            </a:r>
            <a:r>
              <a:rPr lang="en-US" altLang="zh-CN" b="1" dirty="0">
                <a:solidFill>
                  <a:srgbClr val="A40000"/>
                </a:solidFill>
                <a:ea typeface="宋体" charset="-122"/>
              </a:rPr>
              <a:t>.</a:t>
            </a:r>
          </a:p>
        </p:txBody>
      </p:sp>
      <p:sp>
        <p:nvSpPr>
          <p:cNvPr id="4" name="矩形 3"/>
          <p:cNvSpPr/>
          <p:nvPr/>
        </p:nvSpPr>
        <p:spPr>
          <a:xfrm>
            <a:off x="235025" y="1287920"/>
            <a:ext cx="8880250" cy="1754326"/>
          </a:xfrm>
          <a:prstGeom prst="rect">
            <a:avLst/>
          </a:prstGeom>
        </p:spPr>
        <p:txBody>
          <a:bodyPr wrap="square">
            <a:spAutoFit/>
          </a:bodyPr>
          <a:lstStyle/>
          <a:p>
            <a:r>
              <a:rPr lang="zh-CN" altLang="en-US" b="1" dirty="0" smtClean="0">
                <a:solidFill>
                  <a:srgbClr val="008000"/>
                </a:solidFill>
                <a:latin typeface="宋体" charset="-122"/>
                <a:ea typeface="宋体" charset="-122"/>
              </a:rPr>
              <a:t>    补偿</a:t>
            </a:r>
            <a:r>
              <a:rPr lang="zh-TW" altLang="en-US" b="1" dirty="0">
                <a:solidFill>
                  <a:srgbClr val="008000"/>
                </a:solidFill>
                <a:latin typeface="宋体" charset="-122"/>
                <a:ea typeface="宋体" charset="-122"/>
              </a:rPr>
              <a:t>膜</a:t>
            </a:r>
            <a:r>
              <a:rPr lang="zh-CN" altLang="en-US" b="1" dirty="0">
                <a:solidFill>
                  <a:srgbClr val="008000"/>
                </a:solidFill>
                <a:latin typeface="宋体" charset="-122"/>
                <a:ea typeface="宋体" charset="-122"/>
              </a:rPr>
              <a:t>并</a:t>
            </a:r>
            <a:r>
              <a:rPr lang="zh-TW" altLang="en-US" b="1" dirty="0">
                <a:solidFill>
                  <a:srgbClr val="008000"/>
                </a:solidFill>
                <a:latin typeface="宋体" charset="-122"/>
                <a:ea typeface="宋体" charset="-122"/>
              </a:rPr>
              <a:t>不只</a:t>
            </a:r>
            <a:r>
              <a:rPr lang="zh-CN" altLang="en-US" b="1" dirty="0">
                <a:solidFill>
                  <a:srgbClr val="008000"/>
                </a:solidFill>
                <a:latin typeface="宋体" charset="-122"/>
                <a:ea typeface="宋体" charset="-122"/>
              </a:rPr>
              <a:t>贴</a:t>
            </a:r>
            <a:r>
              <a:rPr lang="zh-TW" altLang="en-US" b="1" dirty="0">
                <a:solidFill>
                  <a:srgbClr val="008000"/>
                </a:solidFill>
                <a:latin typeface="宋体" charset="-122"/>
                <a:ea typeface="宋体" charset="-122"/>
              </a:rPr>
              <a:t>在液晶面板表面側，而是液晶盒的</a:t>
            </a:r>
            <a:r>
              <a:rPr lang="zh-CN" altLang="en-US" b="1" dirty="0">
                <a:solidFill>
                  <a:srgbClr val="008000"/>
                </a:solidFill>
                <a:latin typeface="宋体" charset="-122"/>
                <a:ea typeface="宋体" charset="-122"/>
              </a:rPr>
              <a:t>两侧</a:t>
            </a:r>
            <a:r>
              <a:rPr lang="zh-TW" altLang="en-US" b="1" dirty="0">
                <a:solidFill>
                  <a:srgbClr val="008000"/>
                </a:solidFill>
                <a:latin typeface="宋体" charset="-122"/>
                <a:ea typeface="宋体" charset="-122"/>
              </a:rPr>
              <a:t>，</a:t>
            </a:r>
            <a:r>
              <a:rPr lang="zh-CN" altLang="en-US" b="1" dirty="0">
                <a:solidFill>
                  <a:srgbClr val="008000"/>
                </a:solidFill>
                <a:latin typeface="宋体" charset="-122"/>
                <a:ea typeface="宋体" charset="-122"/>
              </a:rPr>
              <a:t>当</a:t>
            </a:r>
            <a:r>
              <a:rPr lang="zh-TW" altLang="en-US" b="1" dirty="0">
                <a:solidFill>
                  <a:srgbClr val="008000"/>
                </a:solidFill>
                <a:latin typeface="宋体" charset="-122"/>
                <a:ea typeface="宋体" charset="-122"/>
              </a:rPr>
              <a:t>光</a:t>
            </a:r>
            <a:r>
              <a:rPr lang="zh-CN" altLang="en-US" b="1" dirty="0">
                <a:solidFill>
                  <a:srgbClr val="008000"/>
                </a:solidFill>
                <a:latin typeface="宋体" charset="-122"/>
                <a:ea typeface="宋体" charset="-122"/>
              </a:rPr>
              <a:t>线从</a:t>
            </a:r>
            <a:r>
              <a:rPr lang="zh-TW" altLang="en-US" b="1" dirty="0">
                <a:solidFill>
                  <a:srgbClr val="008000"/>
                </a:solidFill>
                <a:latin typeface="宋体" charset="-122"/>
                <a:ea typeface="宋体" charset="-122"/>
              </a:rPr>
              <a:t>下方穿</a:t>
            </a:r>
            <a:r>
              <a:rPr lang="zh-CN" altLang="en-US" b="1" dirty="0">
                <a:solidFill>
                  <a:srgbClr val="008000"/>
                </a:solidFill>
                <a:latin typeface="宋体" charset="-122"/>
                <a:ea typeface="宋体" charset="-122"/>
              </a:rPr>
              <a:t>过补偿</a:t>
            </a:r>
            <a:r>
              <a:rPr lang="zh-TW" altLang="en-US" b="1" dirty="0">
                <a:solidFill>
                  <a:srgbClr val="008000"/>
                </a:solidFill>
                <a:latin typeface="宋体" charset="-122"/>
                <a:ea typeface="宋体" charset="-122"/>
              </a:rPr>
              <a:t>薄膜</a:t>
            </a:r>
            <a:r>
              <a:rPr lang="zh-CN" altLang="en-US" b="1" dirty="0">
                <a:solidFill>
                  <a:srgbClr val="008000"/>
                </a:solidFill>
                <a:latin typeface="宋体" charset="-122"/>
                <a:ea typeface="宋体" charset="-122"/>
              </a:rPr>
              <a:t>后</a:t>
            </a:r>
            <a:r>
              <a:rPr lang="zh-TW" altLang="en-US" b="1" dirty="0">
                <a:solidFill>
                  <a:srgbClr val="008000"/>
                </a:solidFill>
                <a:latin typeface="宋体" charset="-122"/>
                <a:ea typeface="宋体" charset="-122"/>
              </a:rPr>
              <a:t>便有了</a:t>
            </a:r>
            <a:r>
              <a:rPr lang="zh-CN" altLang="en-US" b="1" dirty="0">
                <a:solidFill>
                  <a:srgbClr val="008000"/>
                </a:solidFill>
                <a:latin typeface="宋体" charset="-122"/>
                <a:ea typeface="宋体" charset="-122"/>
              </a:rPr>
              <a:t>负</a:t>
            </a:r>
            <a:r>
              <a:rPr lang="zh-TW" altLang="en-US" b="1" dirty="0">
                <a:solidFill>
                  <a:srgbClr val="008000"/>
                </a:solidFill>
                <a:latin typeface="宋体" charset="-122"/>
                <a:ea typeface="宋体" charset="-122"/>
              </a:rPr>
              <a:t>的相位延</a:t>
            </a:r>
            <a:r>
              <a:rPr lang="zh-CN" altLang="en-US" b="1" dirty="0">
                <a:solidFill>
                  <a:srgbClr val="008000"/>
                </a:solidFill>
                <a:latin typeface="宋体" charset="-122"/>
                <a:ea typeface="宋体" charset="-122"/>
              </a:rPr>
              <a:t>迟</a:t>
            </a:r>
            <a:r>
              <a:rPr lang="zh-TW" altLang="en-US" b="1" dirty="0">
                <a:solidFill>
                  <a:srgbClr val="008000"/>
                </a:solidFill>
                <a:latin typeface="宋体" charset="-122"/>
                <a:ea typeface="宋体" charset="-122"/>
              </a:rPr>
              <a:t>（因</a:t>
            </a:r>
            <a:r>
              <a:rPr lang="zh-CN" altLang="en-US" b="1" dirty="0">
                <a:solidFill>
                  <a:srgbClr val="008000"/>
                </a:solidFill>
                <a:latin typeface="宋体" charset="-122"/>
                <a:ea typeface="宋体" charset="-122"/>
              </a:rPr>
              <a:t>为补偿</a:t>
            </a:r>
            <a:r>
              <a:rPr lang="zh-TW" altLang="en-US" b="1" dirty="0">
                <a:solidFill>
                  <a:srgbClr val="008000"/>
                </a:solidFill>
                <a:latin typeface="宋体" charset="-122"/>
                <a:ea typeface="宋体" charset="-122"/>
              </a:rPr>
              <a:t>薄膜△</a:t>
            </a:r>
            <a:r>
              <a:rPr lang="en-US" altLang="zh-TW" b="1" dirty="0">
                <a:solidFill>
                  <a:srgbClr val="008000"/>
                </a:solidFill>
                <a:latin typeface="宋体" charset="-122"/>
                <a:ea typeface="宋体" charset="-122"/>
              </a:rPr>
              <a:t>n</a:t>
            </a:r>
            <a:r>
              <a:rPr lang="zh-TW" altLang="en-US" b="1" dirty="0">
                <a:solidFill>
                  <a:srgbClr val="008000"/>
                </a:solidFill>
                <a:latin typeface="宋体" charset="-122"/>
                <a:ea typeface="宋体" charset="-122"/>
              </a:rPr>
              <a:t>＜</a:t>
            </a:r>
            <a:r>
              <a:rPr lang="en-US" altLang="zh-TW" b="1" dirty="0">
                <a:solidFill>
                  <a:srgbClr val="008000"/>
                </a:solidFill>
                <a:latin typeface="宋体" charset="-122"/>
                <a:ea typeface="宋体" charset="-122"/>
              </a:rPr>
              <a:t>0</a:t>
            </a:r>
            <a:r>
              <a:rPr lang="zh-TW" altLang="en-US" b="1" dirty="0">
                <a:solidFill>
                  <a:srgbClr val="008000"/>
                </a:solidFill>
                <a:latin typeface="宋体" charset="-122"/>
                <a:ea typeface="宋体" charset="-122"/>
              </a:rPr>
              <a:t>）</a:t>
            </a:r>
            <a:r>
              <a:rPr lang="en-US" altLang="zh-TW" b="1" dirty="0">
                <a:solidFill>
                  <a:srgbClr val="008000"/>
                </a:solidFill>
                <a:latin typeface="宋体" charset="-122"/>
                <a:ea typeface="宋体" charset="-122"/>
              </a:rPr>
              <a:t>,</a:t>
            </a:r>
            <a:r>
              <a:rPr lang="zh-CN" altLang="en-US" b="1" dirty="0">
                <a:solidFill>
                  <a:srgbClr val="008000"/>
                </a:solidFill>
                <a:latin typeface="宋体" charset="-122"/>
                <a:ea typeface="宋体" charset="-122"/>
              </a:rPr>
              <a:t>进</a:t>
            </a:r>
            <a:r>
              <a:rPr lang="zh-TW" altLang="en-US" b="1" dirty="0">
                <a:solidFill>
                  <a:srgbClr val="008000"/>
                </a:solidFill>
                <a:latin typeface="宋体" charset="-122"/>
                <a:ea typeface="宋体" charset="-122"/>
              </a:rPr>
              <a:t>入液晶盒之</a:t>
            </a:r>
            <a:r>
              <a:rPr lang="zh-CN" altLang="en-US" b="1" dirty="0">
                <a:solidFill>
                  <a:srgbClr val="008000"/>
                </a:solidFill>
                <a:latin typeface="宋体" charset="-122"/>
                <a:ea typeface="宋体" charset="-122"/>
              </a:rPr>
              <a:t>后</a:t>
            </a:r>
            <a:r>
              <a:rPr lang="zh-TW" altLang="en-US" b="1" dirty="0">
                <a:solidFill>
                  <a:srgbClr val="008000"/>
                </a:solidFill>
                <a:latin typeface="宋体" charset="-122"/>
                <a:ea typeface="宋体" charset="-122"/>
              </a:rPr>
              <a:t>由</a:t>
            </a:r>
            <a:r>
              <a:rPr lang="zh-CN" altLang="en-US" b="1" dirty="0">
                <a:solidFill>
                  <a:srgbClr val="008000"/>
                </a:solidFill>
                <a:latin typeface="宋体" charset="-122"/>
                <a:ea typeface="宋体" charset="-122"/>
              </a:rPr>
              <a:t>于</a:t>
            </a:r>
            <a:r>
              <a:rPr lang="zh-TW" altLang="en-US" b="1" dirty="0">
                <a:solidFill>
                  <a:srgbClr val="008000"/>
                </a:solidFill>
                <a:latin typeface="宋体" charset="-122"/>
                <a:ea typeface="宋体" charset="-122"/>
              </a:rPr>
              <a:t>液晶分子的作用，在到液晶盒中</a:t>
            </a:r>
            <a:r>
              <a:rPr lang="zh-CN" altLang="en-US" b="1" dirty="0">
                <a:solidFill>
                  <a:srgbClr val="008000"/>
                </a:solidFill>
                <a:latin typeface="宋体" charset="-122"/>
                <a:ea typeface="宋体" charset="-122"/>
              </a:rPr>
              <a:t>间</a:t>
            </a:r>
            <a:r>
              <a:rPr lang="zh-TW" altLang="en-US" b="1" dirty="0">
                <a:solidFill>
                  <a:srgbClr val="008000"/>
                </a:solidFill>
                <a:latin typeface="宋体" charset="-122"/>
                <a:ea typeface="宋体" charset="-122"/>
              </a:rPr>
              <a:t>的</a:t>
            </a:r>
            <a:r>
              <a:rPr lang="zh-CN" altLang="en-US" b="1" dirty="0">
                <a:solidFill>
                  <a:srgbClr val="008000"/>
                </a:solidFill>
                <a:latin typeface="宋体" charset="-122"/>
                <a:ea typeface="宋体" charset="-122"/>
              </a:rPr>
              <a:t>时</a:t>
            </a:r>
            <a:r>
              <a:rPr lang="zh-TW" altLang="en-US" b="1" dirty="0">
                <a:solidFill>
                  <a:srgbClr val="008000"/>
                </a:solidFill>
                <a:latin typeface="宋体" charset="-122"/>
                <a:ea typeface="宋体" charset="-122"/>
              </a:rPr>
              <a:t>候，</a:t>
            </a:r>
            <a:r>
              <a:rPr lang="zh-CN" altLang="en-US" b="1" dirty="0">
                <a:solidFill>
                  <a:srgbClr val="008000"/>
                </a:solidFill>
                <a:latin typeface="宋体" charset="-122"/>
                <a:ea typeface="宋体" charset="-122"/>
              </a:rPr>
              <a:t>负</a:t>
            </a:r>
            <a:r>
              <a:rPr lang="zh-TW" altLang="en-US" b="1" dirty="0">
                <a:solidFill>
                  <a:srgbClr val="008000"/>
                </a:solidFill>
                <a:latin typeface="宋体" charset="-122"/>
                <a:ea typeface="宋体" charset="-122"/>
              </a:rPr>
              <a:t>相位延</a:t>
            </a:r>
            <a:r>
              <a:rPr lang="zh-CN" altLang="en-US" b="1" dirty="0">
                <a:solidFill>
                  <a:srgbClr val="008000"/>
                </a:solidFill>
                <a:latin typeface="宋体" charset="-122"/>
                <a:ea typeface="宋体" charset="-122"/>
              </a:rPr>
              <a:t>迟给</a:t>
            </a:r>
            <a:r>
              <a:rPr lang="zh-TW" altLang="en-US" b="1" dirty="0">
                <a:solidFill>
                  <a:srgbClr val="008000"/>
                </a:solidFill>
                <a:latin typeface="宋体" charset="-122"/>
                <a:ea typeface="宋体" charset="-122"/>
              </a:rPr>
              <a:t>正延</a:t>
            </a:r>
            <a:r>
              <a:rPr lang="zh-CN" altLang="en-US" b="1" dirty="0">
                <a:solidFill>
                  <a:srgbClr val="008000"/>
                </a:solidFill>
                <a:latin typeface="宋体" charset="-122"/>
                <a:ea typeface="宋体" charset="-122"/>
              </a:rPr>
              <a:t>迟</a:t>
            </a:r>
            <a:r>
              <a:rPr lang="zh-TW" altLang="en-US" b="1" dirty="0">
                <a:solidFill>
                  <a:srgbClr val="008000"/>
                </a:solidFill>
                <a:latin typeface="宋体" charset="-122"/>
                <a:ea typeface="宋体" charset="-122"/>
              </a:rPr>
              <a:t>抵</a:t>
            </a:r>
            <a:r>
              <a:rPr lang="zh-CN" altLang="en-US" b="1" dirty="0">
                <a:solidFill>
                  <a:srgbClr val="008000"/>
                </a:solidFill>
                <a:latin typeface="宋体" charset="-122"/>
                <a:ea typeface="宋体" charset="-122"/>
              </a:rPr>
              <a:t>消为</a:t>
            </a:r>
            <a:r>
              <a:rPr lang="en-US" altLang="zh-TW" b="1" dirty="0">
                <a:solidFill>
                  <a:srgbClr val="008000"/>
                </a:solidFill>
                <a:latin typeface="宋体" charset="-122"/>
                <a:ea typeface="宋体" charset="-122"/>
              </a:rPr>
              <a:t>0</a:t>
            </a:r>
            <a:r>
              <a:rPr lang="zh-TW" altLang="en-US" b="1" dirty="0">
                <a:solidFill>
                  <a:srgbClr val="008000"/>
                </a:solidFill>
                <a:latin typeface="宋体" charset="-122"/>
                <a:ea typeface="宋体" charset="-122"/>
              </a:rPr>
              <a:t>。</a:t>
            </a:r>
            <a:r>
              <a:rPr lang="zh-CN" altLang="en-US" b="1" dirty="0">
                <a:solidFill>
                  <a:srgbClr val="008000"/>
                </a:solidFill>
                <a:latin typeface="宋体" charset="-122"/>
                <a:ea typeface="宋体" charset="-122"/>
              </a:rPr>
              <a:t>当</a:t>
            </a:r>
            <a:r>
              <a:rPr lang="zh-TW" altLang="en-US" b="1" dirty="0">
                <a:solidFill>
                  <a:srgbClr val="008000"/>
                </a:solidFill>
                <a:latin typeface="宋体" charset="-122"/>
                <a:ea typeface="宋体" charset="-122"/>
              </a:rPr>
              <a:t>光</a:t>
            </a:r>
            <a:r>
              <a:rPr lang="zh-CN" altLang="en-US" b="1" dirty="0">
                <a:solidFill>
                  <a:srgbClr val="008000"/>
                </a:solidFill>
                <a:latin typeface="宋体" charset="-122"/>
                <a:ea typeface="宋体" charset="-122"/>
              </a:rPr>
              <a:t>线继续</a:t>
            </a:r>
            <a:r>
              <a:rPr lang="zh-TW" altLang="en-US" b="1" dirty="0">
                <a:solidFill>
                  <a:srgbClr val="008000"/>
                </a:solidFill>
                <a:latin typeface="宋体" charset="-122"/>
                <a:ea typeface="宋体" charset="-122"/>
              </a:rPr>
              <a:t>向上</a:t>
            </a:r>
            <a:r>
              <a:rPr lang="zh-CN" altLang="en-US" b="1" dirty="0">
                <a:solidFill>
                  <a:srgbClr val="008000"/>
                </a:solidFill>
                <a:latin typeface="宋体" charset="-122"/>
                <a:ea typeface="宋体" charset="-122"/>
              </a:rPr>
              <a:t>进</a:t>
            </a:r>
            <a:r>
              <a:rPr lang="zh-TW" altLang="en-US" b="1" dirty="0">
                <a:solidFill>
                  <a:srgbClr val="008000"/>
                </a:solidFill>
                <a:latin typeface="宋体" charset="-122"/>
                <a:ea typeface="宋体" charset="-122"/>
              </a:rPr>
              <a:t>行又因</a:t>
            </a:r>
            <a:r>
              <a:rPr lang="zh-CN" altLang="en-US" b="1" dirty="0">
                <a:solidFill>
                  <a:srgbClr val="008000"/>
                </a:solidFill>
                <a:latin typeface="宋体" charset="-122"/>
                <a:ea typeface="宋体" charset="-122"/>
              </a:rPr>
              <a:t>为</a:t>
            </a:r>
            <a:r>
              <a:rPr lang="zh-TW" altLang="en-US" b="1" dirty="0">
                <a:solidFill>
                  <a:srgbClr val="008000"/>
                </a:solidFill>
                <a:latin typeface="宋体" charset="-122"/>
                <a:ea typeface="宋体" charset="-122"/>
              </a:rPr>
              <a:t>受到上部分液晶分子的作用而在穿出液晶盒的</a:t>
            </a:r>
            <a:r>
              <a:rPr lang="zh-CN" altLang="en-US" b="1" dirty="0">
                <a:solidFill>
                  <a:srgbClr val="008000"/>
                </a:solidFill>
                <a:latin typeface="宋体" charset="-122"/>
                <a:ea typeface="宋体" charset="-122"/>
              </a:rPr>
              <a:t>时</a:t>
            </a:r>
            <a:r>
              <a:rPr lang="zh-TW" altLang="en-US" b="1" dirty="0">
                <a:solidFill>
                  <a:srgbClr val="008000"/>
                </a:solidFill>
                <a:latin typeface="宋体" charset="-122"/>
                <a:ea typeface="宋体" charset="-122"/>
              </a:rPr>
              <a:t>候有了正的相位延</a:t>
            </a:r>
            <a:r>
              <a:rPr lang="zh-CN" altLang="en-US" b="1" dirty="0">
                <a:solidFill>
                  <a:srgbClr val="008000"/>
                </a:solidFill>
                <a:latin typeface="宋体" charset="-122"/>
                <a:ea typeface="宋体" charset="-122"/>
              </a:rPr>
              <a:t>迟</a:t>
            </a:r>
            <a:r>
              <a:rPr lang="zh-TW" altLang="en-US" b="1" dirty="0">
                <a:solidFill>
                  <a:srgbClr val="008000"/>
                </a:solidFill>
                <a:latin typeface="宋体" charset="-122"/>
                <a:ea typeface="宋体" charset="-122"/>
              </a:rPr>
              <a:t>，</a:t>
            </a:r>
            <a:r>
              <a:rPr lang="zh-CN" altLang="en-US" b="1" dirty="0">
                <a:solidFill>
                  <a:srgbClr val="008000"/>
                </a:solidFill>
                <a:latin typeface="宋体" charset="-122"/>
                <a:ea typeface="宋体" charset="-122"/>
              </a:rPr>
              <a:t>当</a:t>
            </a:r>
            <a:r>
              <a:rPr lang="zh-TW" altLang="en-US" b="1" dirty="0">
                <a:solidFill>
                  <a:srgbClr val="008000"/>
                </a:solidFill>
                <a:latin typeface="宋体" charset="-122"/>
                <a:ea typeface="宋体" charset="-122"/>
              </a:rPr>
              <a:t>光</a:t>
            </a:r>
            <a:r>
              <a:rPr lang="zh-CN" altLang="en-US" b="1" dirty="0">
                <a:solidFill>
                  <a:srgbClr val="008000"/>
                </a:solidFill>
                <a:latin typeface="宋体" charset="-122"/>
                <a:ea typeface="宋体" charset="-122"/>
              </a:rPr>
              <a:t>线</a:t>
            </a:r>
            <a:r>
              <a:rPr lang="zh-TW" altLang="en-US" b="1" dirty="0">
                <a:solidFill>
                  <a:srgbClr val="008000"/>
                </a:solidFill>
                <a:latin typeface="宋体" charset="-122"/>
                <a:ea typeface="宋体" charset="-122"/>
              </a:rPr>
              <a:t>穿</a:t>
            </a:r>
            <a:r>
              <a:rPr lang="zh-CN" altLang="en-US" b="1" dirty="0">
                <a:solidFill>
                  <a:srgbClr val="008000"/>
                </a:solidFill>
                <a:latin typeface="宋体" charset="-122"/>
                <a:ea typeface="宋体" charset="-122"/>
              </a:rPr>
              <a:t>过</a:t>
            </a:r>
            <a:r>
              <a:rPr lang="zh-TW" altLang="en-US" b="1" dirty="0">
                <a:solidFill>
                  <a:srgbClr val="008000"/>
                </a:solidFill>
                <a:latin typeface="宋体" charset="-122"/>
                <a:ea typeface="宋体" charset="-122"/>
              </a:rPr>
              <a:t>上</a:t>
            </a:r>
            <a:r>
              <a:rPr lang="zh-CN" altLang="en-US" b="1" dirty="0">
                <a:solidFill>
                  <a:srgbClr val="008000"/>
                </a:solidFill>
                <a:latin typeface="宋体" charset="-122"/>
                <a:ea typeface="宋体" charset="-122"/>
              </a:rPr>
              <a:t>层补偿</a:t>
            </a:r>
            <a:r>
              <a:rPr lang="zh-TW" altLang="en-US" b="1" dirty="0">
                <a:solidFill>
                  <a:srgbClr val="008000"/>
                </a:solidFill>
                <a:latin typeface="宋体" charset="-122"/>
                <a:ea typeface="宋体" charset="-122"/>
              </a:rPr>
              <a:t>薄膜</a:t>
            </a:r>
            <a:r>
              <a:rPr lang="zh-CN" altLang="en-US" b="1" dirty="0">
                <a:solidFill>
                  <a:srgbClr val="008000"/>
                </a:solidFill>
                <a:latin typeface="宋体" charset="-122"/>
                <a:ea typeface="宋体" charset="-122"/>
              </a:rPr>
              <a:t>后</a:t>
            </a:r>
            <a:r>
              <a:rPr lang="zh-TW" altLang="en-US" b="1" dirty="0">
                <a:solidFill>
                  <a:srgbClr val="008000"/>
                </a:solidFill>
                <a:latin typeface="宋体" charset="-122"/>
                <a:ea typeface="宋体" charset="-122"/>
              </a:rPr>
              <a:t>，相位延</a:t>
            </a:r>
            <a:r>
              <a:rPr lang="zh-CN" altLang="en-US" b="1" dirty="0">
                <a:solidFill>
                  <a:srgbClr val="008000"/>
                </a:solidFill>
                <a:latin typeface="宋体" charset="-122"/>
                <a:ea typeface="宋体" charset="-122"/>
              </a:rPr>
              <a:t>迟刚</a:t>
            </a:r>
            <a:r>
              <a:rPr lang="zh-TW" altLang="en-US" b="1" dirty="0">
                <a:solidFill>
                  <a:srgbClr val="008000"/>
                </a:solidFill>
                <a:latin typeface="宋体" charset="-122"/>
                <a:ea typeface="宋体" charset="-122"/>
              </a:rPr>
              <a:t>好又被抵</a:t>
            </a:r>
            <a:r>
              <a:rPr lang="zh-CN" altLang="en-US" b="1" dirty="0">
                <a:solidFill>
                  <a:srgbClr val="008000"/>
                </a:solidFill>
                <a:latin typeface="宋体" charset="-122"/>
                <a:ea typeface="宋体" charset="-122"/>
              </a:rPr>
              <a:t>消为</a:t>
            </a:r>
            <a:r>
              <a:rPr lang="en-US" altLang="zh-TW" b="1" dirty="0">
                <a:solidFill>
                  <a:srgbClr val="008000"/>
                </a:solidFill>
                <a:latin typeface="宋体" charset="-122"/>
                <a:ea typeface="宋体" charset="-122"/>
              </a:rPr>
              <a:t>0</a:t>
            </a:r>
            <a:r>
              <a:rPr lang="zh-TW" altLang="en-US" b="1" dirty="0">
                <a:solidFill>
                  <a:srgbClr val="008000"/>
                </a:solidFill>
                <a:latin typeface="宋体" charset="-122"/>
                <a:ea typeface="宋体" charset="-122"/>
              </a:rPr>
              <a:t>。</a:t>
            </a:r>
            <a:r>
              <a:rPr lang="zh-CN" altLang="en-US" b="1" dirty="0">
                <a:solidFill>
                  <a:srgbClr val="008000"/>
                </a:solidFill>
                <a:latin typeface="宋体" charset="-122"/>
                <a:ea typeface="宋体" charset="-122"/>
              </a:rPr>
              <a:t>这样</a:t>
            </a:r>
            <a:r>
              <a:rPr lang="zh-TW" altLang="en-US" b="1" dirty="0">
                <a:solidFill>
                  <a:srgbClr val="008000"/>
                </a:solidFill>
                <a:latin typeface="宋体" charset="-122"/>
                <a:ea typeface="宋体" charset="-122"/>
              </a:rPr>
              <a:t>用精</a:t>
            </a:r>
            <a:r>
              <a:rPr lang="zh-CN" altLang="en-US" b="1" dirty="0">
                <a:solidFill>
                  <a:srgbClr val="008000"/>
                </a:solidFill>
                <a:latin typeface="宋体" charset="-122"/>
                <a:ea typeface="宋体" charset="-122"/>
              </a:rPr>
              <a:t>确</a:t>
            </a:r>
            <a:r>
              <a:rPr lang="zh-TW" altLang="en-US" b="1" dirty="0">
                <a:solidFill>
                  <a:srgbClr val="008000"/>
                </a:solidFill>
                <a:latin typeface="宋体" charset="-122"/>
                <a:ea typeface="宋体" charset="-122"/>
              </a:rPr>
              <a:t>的</a:t>
            </a:r>
            <a:r>
              <a:rPr lang="zh-CN" altLang="en-US" b="1" dirty="0">
                <a:solidFill>
                  <a:srgbClr val="008000"/>
                </a:solidFill>
                <a:latin typeface="宋体" charset="-122"/>
                <a:ea typeface="宋体" charset="-122"/>
              </a:rPr>
              <a:t>补偿</a:t>
            </a:r>
            <a:r>
              <a:rPr lang="zh-TW" altLang="en-US" b="1" dirty="0">
                <a:solidFill>
                  <a:srgbClr val="008000"/>
                </a:solidFill>
                <a:latin typeface="宋体" charset="-122"/>
                <a:ea typeface="宋体" charset="-122"/>
              </a:rPr>
              <a:t>薄膜配合</a:t>
            </a:r>
            <a:r>
              <a:rPr lang="en-US" altLang="zh-TW" b="1" dirty="0">
                <a:solidFill>
                  <a:srgbClr val="008000"/>
                </a:solidFill>
                <a:latin typeface="宋体" charset="-122"/>
                <a:ea typeface="宋体" charset="-122"/>
              </a:rPr>
              <a:t>TN</a:t>
            </a:r>
            <a:r>
              <a:rPr lang="zh-TW" altLang="en-US" b="1" dirty="0">
                <a:solidFill>
                  <a:srgbClr val="008000"/>
                </a:solidFill>
                <a:latin typeface="宋体" charset="-122"/>
                <a:ea typeface="宋体" charset="-122"/>
              </a:rPr>
              <a:t>模式液晶可以取得很好的改善</a:t>
            </a:r>
            <a:r>
              <a:rPr lang="zh-CN" altLang="en-US" b="1" dirty="0">
                <a:solidFill>
                  <a:srgbClr val="008000"/>
                </a:solidFill>
                <a:latin typeface="宋体" charset="-122"/>
                <a:ea typeface="宋体" charset="-122"/>
              </a:rPr>
              <a:t>视角</a:t>
            </a:r>
            <a:r>
              <a:rPr lang="zh-TW" altLang="en-US" b="1" dirty="0">
                <a:solidFill>
                  <a:srgbClr val="008000"/>
                </a:solidFill>
                <a:latin typeface="宋体" charset="-122"/>
                <a:ea typeface="宋体" charset="-122"/>
              </a:rPr>
              <a:t>效果。</a:t>
            </a:r>
            <a:endParaRPr lang="en-US" altLang="zh-CN" b="1" dirty="0">
              <a:solidFill>
                <a:srgbClr val="008000"/>
              </a:solidFill>
              <a:latin typeface="宋体" charset="-122"/>
              <a:ea typeface="宋体" charset="-122"/>
            </a:endParaRPr>
          </a:p>
        </p:txBody>
      </p:sp>
      <p:pic>
        <p:nvPicPr>
          <p:cNvPr id="10" name="Picture 4" descr="200642515584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140968"/>
            <a:ext cx="3810000" cy="273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IPS </a:t>
            </a:r>
            <a:r>
              <a:rPr lang="zh-CN" altLang="en-US" sz="2400" dirty="0" smtClean="0">
                <a:latin typeface="Arial" panose="020B0604020202020204" pitchFamily="34" charset="0"/>
                <a:ea typeface="宋体" charset="-122"/>
                <a:cs typeface="Arial" panose="020B0604020202020204" pitchFamily="34" charset="0"/>
              </a:rPr>
              <a:t>技术</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pic>
        <p:nvPicPr>
          <p:cNvPr id="9" name="Picture 4" descr="2004825114217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44" y="1005842"/>
            <a:ext cx="3581400" cy="463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3936480" y="1005842"/>
            <a:ext cx="49530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solidFill>
                  <a:srgbClr val="DE0000"/>
                </a:solidFill>
                <a:ea typeface="宋体" charset="-122"/>
              </a:rPr>
              <a:t>IPS</a:t>
            </a:r>
            <a:r>
              <a:rPr lang="zh-CN" altLang="en-US" b="1" dirty="0">
                <a:solidFill>
                  <a:srgbClr val="DE0000"/>
                </a:solidFill>
                <a:ea typeface="宋体" charset="-122"/>
              </a:rPr>
              <a:t>（</a:t>
            </a:r>
            <a:r>
              <a:rPr lang="en-US" altLang="zh-CN" b="1" dirty="0">
                <a:solidFill>
                  <a:srgbClr val="DE0000"/>
                </a:solidFill>
                <a:ea typeface="宋体" charset="-122"/>
              </a:rPr>
              <a:t>In Plane Switching</a:t>
            </a:r>
            <a:r>
              <a:rPr lang="zh-CN" altLang="en-US" b="1" dirty="0">
                <a:solidFill>
                  <a:srgbClr val="DE0000"/>
                </a:solidFill>
                <a:ea typeface="宋体" charset="-122"/>
              </a:rPr>
              <a:t>）</a:t>
            </a:r>
            <a:r>
              <a:rPr lang="zh-CN" altLang="en-US" b="1" dirty="0">
                <a:solidFill>
                  <a:srgbClr val="008000"/>
                </a:solidFill>
                <a:ea typeface="宋体" charset="-122"/>
              </a:rPr>
              <a:t>模式的广视角技术也是在液晶分子长轴取向</a:t>
            </a:r>
            <a:r>
              <a:rPr lang="zh-CN" altLang="en-US" b="1" dirty="0" smtClean="0">
                <a:solidFill>
                  <a:srgbClr val="008000"/>
                </a:solidFill>
                <a:ea typeface="宋体" charset="-122"/>
              </a:rPr>
              <a:t>上进行考虑，</a:t>
            </a:r>
            <a:r>
              <a:rPr lang="zh-CN" altLang="en-US" b="1" dirty="0">
                <a:solidFill>
                  <a:srgbClr val="008000"/>
                </a:solidFill>
                <a:ea typeface="宋体" charset="-122"/>
              </a:rPr>
              <a:t>不同的是应用</a:t>
            </a:r>
            <a:r>
              <a:rPr lang="en-US" altLang="zh-CN" b="1" dirty="0">
                <a:solidFill>
                  <a:srgbClr val="008000"/>
                </a:solidFill>
                <a:ea typeface="宋体" charset="-122"/>
              </a:rPr>
              <a:t>IPS</a:t>
            </a:r>
            <a:r>
              <a:rPr lang="zh-CN" altLang="en-US" b="1" dirty="0">
                <a:solidFill>
                  <a:srgbClr val="008000"/>
                </a:solidFill>
                <a:ea typeface="宋体" charset="-122"/>
              </a:rPr>
              <a:t>广视角技术的</a:t>
            </a:r>
            <a:r>
              <a:rPr lang="zh-CN" altLang="en-US" b="1" dirty="0" smtClean="0">
                <a:solidFill>
                  <a:srgbClr val="008000"/>
                </a:solidFill>
                <a:ea typeface="宋体" charset="-122"/>
              </a:rPr>
              <a:t>液晶显示任何</a:t>
            </a:r>
            <a:r>
              <a:rPr lang="zh-CN" altLang="en-US" b="1" dirty="0">
                <a:solidFill>
                  <a:srgbClr val="008000"/>
                </a:solidFill>
                <a:ea typeface="宋体" charset="-122"/>
              </a:rPr>
              <a:t>时候都只能看到液晶分子的短轴，因此在各个角度上观看的画面都不会有太大差别，这样就比较完美地改善了液晶显示器的视角。</a:t>
            </a:r>
          </a:p>
          <a:p>
            <a:r>
              <a:rPr lang="en-US" altLang="zh-CN" b="1" dirty="0">
                <a:solidFill>
                  <a:srgbClr val="008000"/>
                </a:solidFill>
                <a:ea typeface="宋体" charset="-122"/>
              </a:rPr>
              <a:t>       IPS</a:t>
            </a:r>
            <a:r>
              <a:rPr lang="zh-CN" altLang="en-US" b="1" dirty="0">
                <a:solidFill>
                  <a:srgbClr val="008000"/>
                </a:solidFill>
                <a:ea typeface="宋体" charset="-122"/>
              </a:rPr>
              <a:t>一个最大特点就是它的电极都在同一面上，而不象其他液晶模式的电极是在上下两面。当把电压加到电极上后，靠近电极的液晶分子会获得较大的动力，迅速扭转</a:t>
            </a:r>
            <a:r>
              <a:rPr lang="en-US" altLang="zh-CN" b="1" dirty="0">
                <a:solidFill>
                  <a:srgbClr val="008000"/>
                </a:solidFill>
                <a:ea typeface="宋体" charset="-122"/>
              </a:rPr>
              <a:t>90</a:t>
            </a:r>
            <a:r>
              <a:rPr lang="zh-CN" altLang="en-US" b="1" dirty="0">
                <a:solidFill>
                  <a:srgbClr val="008000"/>
                </a:solidFill>
                <a:ea typeface="宋体" charset="-122"/>
              </a:rPr>
              <a:t>度，但是远离电极的上层液晶分子就无法获得一样的动力，运动较慢。只有增加驱动电压才可能让离电极较远的液晶分子也获得不小的动力。所以</a:t>
            </a:r>
            <a:r>
              <a:rPr lang="en-US" altLang="zh-CN" b="1" dirty="0">
                <a:solidFill>
                  <a:srgbClr val="008000"/>
                </a:solidFill>
                <a:ea typeface="宋体" charset="-122"/>
              </a:rPr>
              <a:t>IPS</a:t>
            </a:r>
            <a:r>
              <a:rPr lang="zh-CN" altLang="en-US" b="1" dirty="0">
                <a:solidFill>
                  <a:srgbClr val="008000"/>
                </a:solidFill>
                <a:ea typeface="宋体" charset="-122"/>
              </a:rPr>
              <a:t>的驱动电压会较高，一般需要</a:t>
            </a:r>
            <a:r>
              <a:rPr lang="en-US" altLang="zh-CN" b="1" dirty="0">
                <a:solidFill>
                  <a:srgbClr val="008000"/>
                </a:solidFill>
                <a:ea typeface="宋体" charset="-122"/>
              </a:rPr>
              <a:t>15</a:t>
            </a:r>
            <a:r>
              <a:rPr lang="zh-CN" altLang="en-US" b="1" dirty="0">
                <a:solidFill>
                  <a:srgbClr val="008000"/>
                </a:solidFill>
                <a:ea typeface="宋体" charset="-122"/>
              </a:rPr>
              <a:t>伏。由于电极在同一平面会使开口率降低，减少透光率， </a:t>
            </a:r>
            <a:r>
              <a:rPr lang="en-US" altLang="zh-CN" b="1" dirty="0">
                <a:solidFill>
                  <a:srgbClr val="008000"/>
                </a:solidFill>
                <a:ea typeface="宋体" charset="-122"/>
              </a:rPr>
              <a:t>IPS</a:t>
            </a:r>
            <a:r>
              <a:rPr lang="zh-CN" altLang="en-US" b="1" dirty="0">
                <a:solidFill>
                  <a:srgbClr val="008000"/>
                </a:solidFill>
                <a:ea typeface="宋体" charset="-122"/>
              </a:rPr>
              <a:t>应用在</a:t>
            </a:r>
            <a:r>
              <a:rPr lang="en-US" altLang="zh-CN" b="1" dirty="0">
                <a:solidFill>
                  <a:srgbClr val="008000"/>
                </a:solidFill>
                <a:ea typeface="宋体" charset="-122"/>
              </a:rPr>
              <a:t>LCD TV</a:t>
            </a:r>
            <a:r>
              <a:rPr lang="zh-CN" altLang="en-US" b="1" dirty="0">
                <a:solidFill>
                  <a:srgbClr val="008000"/>
                </a:solidFill>
                <a:ea typeface="宋体" charset="-122"/>
              </a:rPr>
              <a:t>上会需要更多的背光灯。</a:t>
            </a: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4" name="标题 8"/>
          <p:cNvSpPr txBox="1">
            <a:spLocks/>
          </p:cNvSpPr>
          <p:nvPr/>
        </p:nvSpPr>
        <p:spPr>
          <a:xfrm>
            <a:off x="39561" y="498798"/>
            <a:ext cx="9144000" cy="614238"/>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solidFill>
                  <a:schemeClr val="bg2">
                    <a:lumMod val="50000"/>
                  </a:schemeClr>
                </a:solidFill>
                <a:latin typeface="Batang" panose="02030600000101010101" pitchFamily="18" charset="-127"/>
                <a:ea typeface="Batang" panose="02030600000101010101" pitchFamily="18" charset="-127"/>
                <a:cs typeface="Arial" panose="020B0604020202020204" pitchFamily="34" charset="0"/>
              </a:rPr>
              <a:t>The </a:t>
            </a:r>
            <a:r>
              <a:rPr lang="en-US" altLang="zh-CN" sz="3200" dirty="0">
                <a:solidFill>
                  <a:schemeClr val="bg2">
                    <a:lumMod val="50000"/>
                  </a:schemeClr>
                </a:solidFill>
                <a:latin typeface="Batang" panose="02030600000101010101" pitchFamily="18" charset="-127"/>
                <a:ea typeface="Batang" panose="02030600000101010101" pitchFamily="18" charset="-127"/>
                <a:cs typeface="Arial" panose="020B0604020202020204" pitchFamily="34" charset="0"/>
              </a:rPr>
              <a:t>C</a:t>
            </a:r>
            <a:r>
              <a:rPr lang="en-US" altLang="zh-CN" sz="3200" dirty="0" smtClean="0">
                <a:solidFill>
                  <a:schemeClr val="bg2">
                    <a:lumMod val="50000"/>
                  </a:schemeClr>
                </a:solidFill>
                <a:latin typeface="Batang" panose="02030600000101010101" pitchFamily="18" charset="-127"/>
                <a:ea typeface="Batang" panose="02030600000101010101" pitchFamily="18" charset="-127"/>
                <a:cs typeface="Arial" panose="020B0604020202020204" pitchFamily="34" charset="0"/>
              </a:rPr>
              <a:t>ontents:</a:t>
            </a:r>
            <a:endParaRPr lang="zh-CN" altLang="en-US" sz="1800" dirty="0">
              <a:solidFill>
                <a:schemeClr val="bg2">
                  <a:lumMod val="50000"/>
                </a:schemeClr>
              </a:solidFill>
              <a:latin typeface="Batang" panose="02030600000101010101" pitchFamily="18" charset="-127"/>
              <a:ea typeface="Batang" panose="02030600000101010101" pitchFamily="18" charset="-127"/>
              <a:cs typeface="Arial" panose="020B0604020202020204" pitchFamily="34" charset="0"/>
            </a:endParaRPr>
          </a:p>
        </p:txBody>
      </p:sp>
      <p:sp>
        <p:nvSpPr>
          <p:cNvPr id="10" name="标题 8"/>
          <p:cNvSpPr txBox="1">
            <a:spLocks/>
          </p:cNvSpPr>
          <p:nvPr/>
        </p:nvSpPr>
        <p:spPr>
          <a:xfrm>
            <a:off x="635646" y="1412776"/>
            <a:ext cx="7128792" cy="614238"/>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buFont typeface="Wingdings" panose="05000000000000000000" pitchFamily="2" charset="2"/>
              <a:buChar char="Ø"/>
            </a:pPr>
            <a:r>
              <a:rPr lang="en-US" altLang="zh-CN" sz="32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TFT technology introduce</a:t>
            </a:r>
            <a:endParaRPr lang="zh-CN" altLang="en-US" sz="1800"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1" name="标题 8"/>
          <p:cNvSpPr txBox="1">
            <a:spLocks/>
          </p:cNvSpPr>
          <p:nvPr/>
        </p:nvSpPr>
        <p:spPr>
          <a:xfrm>
            <a:off x="755575" y="2564904"/>
            <a:ext cx="6164063" cy="614238"/>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buFont typeface="Wingdings" panose="05000000000000000000" pitchFamily="2" charset="2"/>
              <a:buChar char="Ø"/>
            </a:pPr>
            <a:r>
              <a:rPr lang="en-US" altLang="zh-CN" sz="32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Touch Panel Introduce</a:t>
            </a:r>
            <a:endParaRPr lang="zh-CN" altLang="en-US" sz="1800"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42614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8" name="Picture 4" descr="20030311175041IPS-1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2" y="1628800"/>
            <a:ext cx="7848600" cy="39593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IPS</a:t>
            </a:r>
            <a:r>
              <a:rPr lang="zh-CN" altLang="en-US" sz="2400" dirty="0" smtClean="0">
                <a:latin typeface="Arial" panose="020B0604020202020204" pitchFamily="34" charset="0"/>
                <a:ea typeface="宋体" charset="-122"/>
                <a:cs typeface="Arial" panose="020B0604020202020204" pitchFamily="34" charset="0"/>
              </a:rPr>
              <a:t>与</a:t>
            </a:r>
            <a:r>
              <a:rPr lang="en-US" altLang="zh-CN" sz="2400" dirty="0" smtClean="0">
                <a:latin typeface="Arial" panose="020B0604020202020204" pitchFamily="34" charset="0"/>
                <a:ea typeface="宋体" charset="-122"/>
                <a:cs typeface="Arial" panose="020B0604020202020204" pitchFamily="34" charset="0"/>
              </a:rPr>
              <a:t>TN</a:t>
            </a:r>
            <a:r>
              <a:rPr lang="zh-CN" altLang="en-US" sz="2400" dirty="0" smtClean="0">
                <a:latin typeface="Arial" panose="020B0604020202020204" pitchFamily="34" charset="0"/>
                <a:ea typeface="宋体" charset="-122"/>
                <a:cs typeface="Arial" panose="020B0604020202020204" pitchFamily="34" charset="0"/>
              </a:rPr>
              <a:t>模式的原理比较</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78" y="1340768"/>
            <a:ext cx="509880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484784"/>
            <a:ext cx="36724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IPS</a:t>
            </a:r>
            <a:r>
              <a:rPr lang="zh-CN" altLang="en-US" sz="2400" dirty="0" smtClean="0">
                <a:latin typeface="Arial" panose="020B0604020202020204" pitchFamily="34" charset="0"/>
                <a:ea typeface="宋体" charset="-122"/>
                <a:cs typeface="Arial" panose="020B0604020202020204" pitchFamily="34" charset="0"/>
              </a:rPr>
              <a:t>的灰阶反转与设计的优化</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MVA </a:t>
            </a:r>
            <a:r>
              <a:rPr lang="zh-CN" altLang="en-US" sz="2400" dirty="0" smtClean="0">
                <a:latin typeface="Arial" panose="020B0604020202020204" pitchFamily="34" charset="0"/>
                <a:ea typeface="宋体" charset="-122"/>
                <a:cs typeface="Arial" panose="020B0604020202020204" pitchFamily="34" charset="0"/>
              </a:rPr>
              <a:t>技术</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pic>
        <p:nvPicPr>
          <p:cNvPr id="9" name="Picture 5" descr="2004-5-9-18-39-42-3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8" y="996193"/>
            <a:ext cx="38100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4139952" y="970657"/>
            <a:ext cx="4800600"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1"/>
              </a:buClr>
              <a:buSzPct val="75000"/>
              <a:buFont typeface="Wingdings" pitchFamily="2" charset="2"/>
              <a:buNone/>
            </a:pPr>
            <a:r>
              <a:rPr lang="zh-CN" altLang="en-US" dirty="0">
                <a:ea typeface="宋体" charset="-122"/>
              </a:rPr>
              <a:t>   </a:t>
            </a:r>
            <a:r>
              <a:rPr lang="zh-CN" altLang="en-US" b="1" dirty="0">
                <a:solidFill>
                  <a:srgbClr val="008000"/>
                </a:solidFill>
                <a:ea typeface="宋体" charset="-122"/>
              </a:rPr>
              <a:t>液晶分子长轴在未加电时不像</a:t>
            </a:r>
            <a:r>
              <a:rPr lang="en-US" altLang="zh-CN" b="1" dirty="0">
                <a:solidFill>
                  <a:srgbClr val="008000"/>
                </a:solidFill>
                <a:ea typeface="宋体" charset="-122"/>
              </a:rPr>
              <a:t>TN</a:t>
            </a:r>
            <a:r>
              <a:rPr lang="zh-CN" altLang="en-US" b="1" dirty="0">
                <a:solidFill>
                  <a:srgbClr val="008000"/>
                </a:solidFill>
                <a:ea typeface="宋体" charset="-122"/>
              </a:rPr>
              <a:t>模式那样平行于屏幕，而是垂直于屏幕，并且每个像素都是由多个这种垂直取向的液晶分子畴组成。当电压加到液晶上时，液晶分子便倒向不同的方向。这样从不同的角度观察屏幕都可以获得相应方向的补偿，也就改善了可视角度。 但是在未进行光学补偿的前提下， </a:t>
            </a:r>
            <a:r>
              <a:rPr lang="en-US" altLang="zh-CN" b="1" dirty="0">
                <a:solidFill>
                  <a:srgbClr val="008000"/>
                </a:solidFill>
                <a:ea typeface="宋体" charset="-122"/>
              </a:rPr>
              <a:t>MVA</a:t>
            </a:r>
            <a:r>
              <a:rPr lang="zh-CN" altLang="en-US" b="1" dirty="0">
                <a:solidFill>
                  <a:srgbClr val="008000"/>
                </a:solidFill>
                <a:ea typeface="宋体" charset="-122"/>
              </a:rPr>
              <a:t>模式对视角的改善仅限上下左右四个方向，而其他方位角视角仍然不理想。如果采用双轴性光学薄膜补偿，将会得到比较理想的视角。但在某个特殊方位以很大的角度观察屏幕还可能会看到灰阶逆转的现象。</a:t>
            </a:r>
          </a:p>
          <a:p>
            <a:pPr>
              <a:spcBef>
                <a:spcPct val="20000"/>
              </a:spcBef>
              <a:buClr>
                <a:schemeClr val="tx1"/>
              </a:buClr>
              <a:buSzPct val="75000"/>
              <a:buFont typeface="Wingdings" pitchFamily="2" charset="2"/>
              <a:buNone/>
            </a:pPr>
            <a:r>
              <a:rPr lang="zh-CN" altLang="en-US" b="1" dirty="0">
                <a:solidFill>
                  <a:srgbClr val="008000"/>
                </a:solidFill>
                <a:ea typeface="宋体" charset="-122"/>
              </a:rPr>
              <a:t>    采用</a:t>
            </a:r>
            <a:r>
              <a:rPr lang="en-US" altLang="zh-CN" b="1" dirty="0">
                <a:solidFill>
                  <a:srgbClr val="008000"/>
                </a:solidFill>
                <a:ea typeface="宋体" charset="-122"/>
              </a:rPr>
              <a:t>MVA</a:t>
            </a:r>
            <a:r>
              <a:rPr lang="zh-CN" altLang="en-US" b="1" dirty="0">
                <a:solidFill>
                  <a:srgbClr val="008000"/>
                </a:solidFill>
                <a:ea typeface="宋体" charset="-122"/>
              </a:rPr>
              <a:t>模式，改变了液晶分子的排列，液晶分子运动幅度减小，故加快了响应能力即缩小了响应时间。可以通过</a:t>
            </a:r>
            <a:r>
              <a:rPr lang="en-US" altLang="zh-CN" b="1" dirty="0">
                <a:solidFill>
                  <a:srgbClr val="008000"/>
                </a:solidFill>
                <a:ea typeface="宋体" charset="-122"/>
              </a:rPr>
              <a:t>super MVA</a:t>
            </a:r>
            <a:r>
              <a:rPr lang="zh-CN" altLang="en-US" b="1" dirty="0">
                <a:solidFill>
                  <a:srgbClr val="008000"/>
                </a:solidFill>
                <a:ea typeface="宋体" charset="-122"/>
              </a:rPr>
              <a:t>模式使用显示全方向视角超过</a:t>
            </a:r>
            <a:r>
              <a:rPr lang="en-US" altLang="zh-CN" b="1" dirty="0">
                <a:solidFill>
                  <a:srgbClr val="008000"/>
                </a:solidFill>
                <a:ea typeface="宋体" charset="-122"/>
              </a:rPr>
              <a:t>80</a:t>
            </a:r>
            <a:r>
              <a:rPr lang="zh-CN" altLang="en-US" b="1" dirty="0">
                <a:solidFill>
                  <a:srgbClr val="008000"/>
                </a:solidFill>
                <a:ea typeface="宋体" charset="-122"/>
              </a:rPr>
              <a:t>度。</a:t>
            </a:r>
          </a:p>
        </p:txBody>
      </p:sp>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8" y="3372457"/>
            <a:ext cx="3810000" cy="236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8" name="Picture 4" descr="20030311175155MVA-1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21" y="1196752"/>
            <a:ext cx="8208963" cy="43924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MVA </a:t>
            </a:r>
            <a:r>
              <a:rPr lang="zh-CN" altLang="en-US" sz="2400" dirty="0" smtClean="0">
                <a:latin typeface="Arial" panose="020B0604020202020204" pitchFamily="34" charset="0"/>
                <a:ea typeface="宋体" charset="-122"/>
                <a:cs typeface="Arial" panose="020B0604020202020204" pitchFamily="34" charset="0"/>
              </a:rPr>
              <a:t>与</a:t>
            </a:r>
            <a:r>
              <a:rPr lang="en-US" altLang="zh-CN" sz="2400" dirty="0" smtClean="0">
                <a:latin typeface="Arial" panose="020B0604020202020204" pitchFamily="34" charset="0"/>
                <a:ea typeface="宋体" charset="-122"/>
                <a:cs typeface="Arial" panose="020B0604020202020204" pitchFamily="34" charset="0"/>
              </a:rPr>
              <a:t>TN</a:t>
            </a:r>
            <a:r>
              <a:rPr lang="zh-CN" altLang="en-US" sz="2400" dirty="0" smtClean="0">
                <a:latin typeface="Arial" panose="020B0604020202020204" pitchFamily="34" charset="0"/>
                <a:ea typeface="宋体" charset="-122"/>
                <a:cs typeface="Arial" panose="020B0604020202020204" pitchFamily="34" charset="0"/>
              </a:rPr>
              <a:t>技术比较</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OCB </a:t>
            </a:r>
            <a:r>
              <a:rPr lang="zh-CN" altLang="en-US" sz="2400" dirty="0" smtClean="0">
                <a:latin typeface="Arial" panose="020B0604020202020204" pitchFamily="34" charset="0"/>
                <a:ea typeface="宋体" charset="-122"/>
                <a:cs typeface="Arial" panose="020B0604020202020204" pitchFamily="34" charset="0"/>
              </a:rPr>
              <a:t>技术</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
        <p:nvSpPr>
          <p:cNvPr id="10" name="Rectangle 4"/>
          <p:cNvSpPr>
            <a:spLocks noChangeArrowheads="1"/>
          </p:cNvSpPr>
          <p:nvPr/>
        </p:nvSpPr>
        <p:spPr bwMode="auto">
          <a:xfrm>
            <a:off x="228600" y="903040"/>
            <a:ext cx="548640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a:solidFill>
                  <a:srgbClr val="008000"/>
                </a:solidFill>
                <a:ea typeface="宋体" charset="-122"/>
              </a:rPr>
              <a:t>OCB</a:t>
            </a:r>
          </a:p>
          <a:p>
            <a:r>
              <a:rPr lang="zh-CN" altLang="en-US" b="1" dirty="0">
                <a:solidFill>
                  <a:srgbClr val="008000"/>
                </a:solidFill>
                <a:ea typeface="宋体" charset="-122"/>
              </a:rPr>
              <a:t>   （光学补偿弯曲排列</a:t>
            </a:r>
            <a:r>
              <a:rPr lang="en-US" altLang="zh-CN" b="1" dirty="0">
                <a:solidFill>
                  <a:srgbClr val="008000"/>
                </a:solidFill>
                <a:ea typeface="宋体" charset="-122"/>
              </a:rPr>
              <a:t>/</a:t>
            </a:r>
            <a:r>
              <a:rPr lang="zh-CN" altLang="en-US" b="1" dirty="0">
                <a:solidFill>
                  <a:srgbClr val="008000"/>
                </a:solidFill>
                <a:ea typeface="宋体" charset="-122"/>
              </a:rPr>
              <a:t>光学补偿双折射）模式利用其设计巧妙的液晶分子排列来实现自我补偿视角，所以它又叫自补偿模式，在自补偿和双轴光学膜的补偿下，</a:t>
            </a:r>
            <a:r>
              <a:rPr lang="en-US" altLang="zh-CN" b="1" dirty="0">
                <a:solidFill>
                  <a:srgbClr val="008000"/>
                </a:solidFill>
                <a:ea typeface="宋体" charset="-122"/>
              </a:rPr>
              <a:t>OCB</a:t>
            </a:r>
            <a:r>
              <a:rPr lang="zh-CN" altLang="en-US" b="1" dirty="0">
                <a:solidFill>
                  <a:srgbClr val="008000"/>
                </a:solidFill>
                <a:ea typeface="宋体" charset="-122"/>
              </a:rPr>
              <a:t>模式的液晶可以实现不错的可视角度，而且视角均匀性非常好，即在不同的方位也不会出现</a:t>
            </a:r>
            <a:r>
              <a:rPr lang="en-US" altLang="zh-CN" b="1" dirty="0">
                <a:solidFill>
                  <a:srgbClr val="008000"/>
                </a:solidFill>
                <a:ea typeface="宋体" charset="-122"/>
              </a:rPr>
              <a:t>TN</a:t>
            </a:r>
            <a:r>
              <a:rPr lang="zh-CN" altLang="en-US" b="1" dirty="0">
                <a:solidFill>
                  <a:srgbClr val="008000"/>
                </a:solidFill>
                <a:ea typeface="宋体" charset="-122"/>
              </a:rPr>
              <a:t>模式固有的灰阶逆转现象。</a:t>
            </a:r>
          </a:p>
          <a:p>
            <a:r>
              <a:rPr lang="zh-CN" altLang="en-US" b="1" dirty="0">
                <a:solidFill>
                  <a:srgbClr val="008000"/>
                </a:solidFill>
                <a:ea typeface="宋体" charset="-122"/>
              </a:rPr>
              <a:t>     </a:t>
            </a:r>
            <a:r>
              <a:rPr lang="en-US" altLang="zh-CN" b="1" dirty="0">
                <a:solidFill>
                  <a:srgbClr val="008000"/>
                </a:solidFill>
                <a:ea typeface="宋体" charset="-122"/>
              </a:rPr>
              <a:t>OCB</a:t>
            </a:r>
            <a:r>
              <a:rPr lang="zh-CN" altLang="en-US" b="1" dirty="0">
                <a:solidFill>
                  <a:srgbClr val="008000"/>
                </a:solidFill>
                <a:ea typeface="宋体" charset="-122"/>
              </a:rPr>
              <a:t>出现“亮点”的几率也不高。</a:t>
            </a:r>
            <a:r>
              <a:rPr lang="en-US" altLang="zh-CN" b="1" dirty="0">
                <a:solidFill>
                  <a:srgbClr val="008000"/>
                </a:solidFill>
                <a:ea typeface="宋体" charset="-122"/>
              </a:rPr>
              <a:t>OCB</a:t>
            </a:r>
            <a:r>
              <a:rPr lang="zh-CN" altLang="en-US" b="1" dirty="0">
                <a:solidFill>
                  <a:srgbClr val="008000"/>
                </a:solidFill>
                <a:ea typeface="宋体" charset="-122"/>
              </a:rPr>
              <a:t>还原的黑色特别纯，在“常黑”状态下的黑色在各方位上观察都不会出现漏光 ，有利于实现较高的对比度。 </a:t>
            </a:r>
            <a:r>
              <a:rPr lang="en-US" altLang="zh-CN" b="1" dirty="0">
                <a:solidFill>
                  <a:srgbClr val="008000"/>
                </a:solidFill>
                <a:ea typeface="宋体" charset="-122"/>
              </a:rPr>
              <a:t>OCB</a:t>
            </a:r>
            <a:r>
              <a:rPr lang="zh-CN" altLang="en-US" b="1" dirty="0">
                <a:solidFill>
                  <a:srgbClr val="008000"/>
                </a:solidFill>
                <a:ea typeface="宋体" charset="-122"/>
              </a:rPr>
              <a:t>最大的特点就是响应速度快，即使是</a:t>
            </a:r>
            <a:r>
              <a:rPr lang="en-US" altLang="zh-CN" b="1" dirty="0" err="1">
                <a:solidFill>
                  <a:srgbClr val="008000"/>
                </a:solidFill>
                <a:ea typeface="宋体" charset="-122"/>
              </a:rPr>
              <a:t>Tr</a:t>
            </a:r>
            <a:r>
              <a:rPr lang="zh-CN" altLang="en-US" b="1" dirty="0">
                <a:solidFill>
                  <a:srgbClr val="008000"/>
                </a:solidFill>
                <a:ea typeface="宋体" charset="-122"/>
              </a:rPr>
              <a:t>＋</a:t>
            </a:r>
            <a:r>
              <a:rPr lang="en-US" altLang="zh-CN" b="1" dirty="0" err="1">
                <a:solidFill>
                  <a:srgbClr val="008000"/>
                </a:solidFill>
                <a:ea typeface="宋体" charset="-122"/>
              </a:rPr>
              <a:t>Tf</a:t>
            </a:r>
            <a:r>
              <a:rPr lang="zh-CN" altLang="en-US" b="1" dirty="0">
                <a:solidFill>
                  <a:srgbClr val="008000"/>
                </a:solidFill>
                <a:ea typeface="宋体" charset="-122"/>
              </a:rPr>
              <a:t>也不会超过</a:t>
            </a:r>
            <a:r>
              <a:rPr lang="en-US" altLang="zh-CN" b="1" dirty="0">
                <a:solidFill>
                  <a:srgbClr val="008000"/>
                </a:solidFill>
                <a:ea typeface="宋体" charset="-122"/>
              </a:rPr>
              <a:t>10ms</a:t>
            </a:r>
            <a:r>
              <a:rPr lang="zh-CN" altLang="en-US" b="1" dirty="0">
                <a:solidFill>
                  <a:srgbClr val="008000"/>
                </a:solidFill>
                <a:ea typeface="宋体" charset="-122"/>
              </a:rPr>
              <a:t>，目前已经有</a:t>
            </a:r>
            <a:r>
              <a:rPr lang="en-US" altLang="zh-CN" b="1" dirty="0">
                <a:solidFill>
                  <a:srgbClr val="008000"/>
                </a:solidFill>
                <a:ea typeface="宋体" charset="-122"/>
              </a:rPr>
              <a:t>1ms</a:t>
            </a:r>
            <a:r>
              <a:rPr lang="zh-CN" altLang="en-US" b="1" dirty="0">
                <a:solidFill>
                  <a:srgbClr val="008000"/>
                </a:solidFill>
                <a:ea typeface="宋体" charset="-122"/>
              </a:rPr>
              <a:t>到</a:t>
            </a:r>
            <a:r>
              <a:rPr lang="en-US" altLang="zh-CN" b="1" dirty="0">
                <a:solidFill>
                  <a:srgbClr val="008000"/>
                </a:solidFill>
                <a:ea typeface="宋体" charset="-122"/>
              </a:rPr>
              <a:t>5ms</a:t>
            </a:r>
            <a:r>
              <a:rPr lang="zh-CN" altLang="en-US" b="1" dirty="0">
                <a:solidFill>
                  <a:srgbClr val="008000"/>
                </a:solidFill>
                <a:ea typeface="宋体" charset="-122"/>
              </a:rPr>
              <a:t>的产品。所以</a:t>
            </a:r>
            <a:r>
              <a:rPr lang="en-US" altLang="zh-CN" b="1" dirty="0">
                <a:solidFill>
                  <a:srgbClr val="008000"/>
                </a:solidFill>
                <a:ea typeface="宋体" charset="-122"/>
              </a:rPr>
              <a:t>OCB</a:t>
            </a:r>
            <a:r>
              <a:rPr lang="zh-CN" altLang="en-US" b="1" dirty="0">
                <a:solidFill>
                  <a:srgbClr val="008000"/>
                </a:solidFill>
                <a:ea typeface="宋体" charset="-122"/>
              </a:rPr>
              <a:t>模式的液晶显示器最适合应用于还原动态图像。</a:t>
            </a:r>
          </a:p>
          <a:p>
            <a:r>
              <a:rPr lang="zh-CN" altLang="en-US" b="1" dirty="0">
                <a:solidFill>
                  <a:srgbClr val="008000"/>
                </a:solidFill>
                <a:ea typeface="宋体" charset="-122"/>
              </a:rPr>
              <a:t>     </a:t>
            </a:r>
            <a:r>
              <a:rPr lang="en-US" altLang="zh-CN" b="1" dirty="0">
                <a:solidFill>
                  <a:srgbClr val="008000"/>
                </a:solidFill>
                <a:ea typeface="宋体" charset="-122"/>
              </a:rPr>
              <a:t>OCB</a:t>
            </a:r>
            <a:r>
              <a:rPr lang="zh-CN" altLang="en-US" b="1" dirty="0">
                <a:solidFill>
                  <a:srgbClr val="008000"/>
                </a:solidFill>
                <a:ea typeface="宋体" charset="-122"/>
              </a:rPr>
              <a:t>最大的缺陷在于，由于</a:t>
            </a:r>
            <a:r>
              <a:rPr lang="en-US" altLang="zh-CN" b="1" dirty="0">
                <a:solidFill>
                  <a:srgbClr val="008000"/>
                </a:solidFill>
                <a:ea typeface="宋体" charset="-122"/>
              </a:rPr>
              <a:t>OCB</a:t>
            </a:r>
            <a:r>
              <a:rPr lang="zh-CN" altLang="en-US" b="1" dirty="0">
                <a:solidFill>
                  <a:srgbClr val="008000"/>
                </a:solidFill>
                <a:ea typeface="宋体" charset="-122"/>
              </a:rPr>
              <a:t>模式在无电场情况下分子是平行于</a:t>
            </a:r>
            <a:r>
              <a:rPr lang="en-US" altLang="zh-CN" b="1" dirty="0">
                <a:solidFill>
                  <a:srgbClr val="008000"/>
                </a:solidFill>
                <a:ea typeface="宋体" charset="-122"/>
              </a:rPr>
              <a:t>Panel</a:t>
            </a:r>
            <a:r>
              <a:rPr lang="zh-CN" altLang="en-US" b="1" dirty="0">
                <a:solidFill>
                  <a:srgbClr val="008000"/>
                </a:solidFill>
                <a:ea typeface="宋体" charset="-122"/>
              </a:rPr>
              <a:t>的，这样为了实现液晶分子的弯曲排列，每次工作都需要一定的预置时间来让液晶分子扭动到合适位置之后才能正常工作。 </a:t>
            </a:r>
          </a:p>
        </p:txBody>
      </p:sp>
      <p:pic>
        <p:nvPicPr>
          <p:cNvPr id="11" name="Picture 6" descr="2004-5-9-19-22-54-43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412776"/>
            <a:ext cx="29797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5686275" y="4885309"/>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b="1" dirty="0">
                <a:solidFill>
                  <a:srgbClr val="DE0000"/>
                </a:solidFill>
                <a:latin typeface="宋体" charset="-122"/>
                <a:ea typeface="宋体" charset="-122"/>
              </a:rPr>
              <a:t>相当于双层</a:t>
            </a:r>
            <a:r>
              <a:rPr lang="en-US" altLang="zh-TW" b="1" dirty="0">
                <a:solidFill>
                  <a:srgbClr val="DE0000"/>
                </a:solidFill>
                <a:latin typeface="宋体" charset="-122"/>
                <a:ea typeface="宋体" charset="-122"/>
              </a:rPr>
              <a:t>TN</a:t>
            </a:r>
            <a:r>
              <a:rPr lang="zh-TW" altLang="en-US" b="1" dirty="0">
                <a:solidFill>
                  <a:srgbClr val="DE0000"/>
                </a:solidFill>
                <a:latin typeface="宋体" charset="-122"/>
                <a:ea typeface="宋体" charset="-122"/>
              </a:rPr>
              <a:t>模式液晶相</a:t>
            </a:r>
            <a:r>
              <a:rPr lang="zh-CN" altLang="en-US" b="1" dirty="0">
                <a:solidFill>
                  <a:srgbClr val="DE0000"/>
                </a:solidFill>
                <a:latin typeface="宋体" charset="-122"/>
                <a:ea typeface="宋体" charset="-122"/>
              </a:rPr>
              <a:t>叠</a:t>
            </a:r>
            <a:r>
              <a:rPr lang="zh-TW" altLang="en-US" b="1" dirty="0">
                <a:solidFill>
                  <a:srgbClr val="DE0000"/>
                </a:solidFill>
                <a:latin typeface="宋体" charset="-122"/>
                <a:ea typeface="宋体" charset="-122"/>
              </a:rPr>
              <a:t>，但它的液晶分子排列是上下</a:t>
            </a:r>
            <a:r>
              <a:rPr lang="zh-CN" altLang="en-US" b="1" dirty="0">
                <a:solidFill>
                  <a:srgbClr val="DE0000"/>
                </a:solidFill>
                <a:latin typeface="宋体" charset="-122"/>
                <a:ea typeface="宋体" charset="-122"/>
              </a:rPr>
              <a:t>对称</a:t>
            </a:r>
            <a:r>
              <a:rPr lang="zh-TW" altLang="en-US" b="1" dirty="0">
                <a:solidFill>
                  <a:srgbClr val="DE0000"/>
                </a:solidFill>
                <a:latin typeface="宋体" charset="-122"/>
                <a:ea typeface="宋体" charset="-122"/>
              </a:rPr>
              <a:t>的</a:t>
            </a:r>
            <a:endParaRPr lang="zh-CN" altLang="en-US" b="1" dirty="0">
              <a:solidFill>
                <a:srgbClr val="DE0000"/>
              </a:solidFill>
              <a:latin typeface="宋体" charset="-122"/>
              <a:ea typeface="宋体" charset="-122"/>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Rectangle 2"/>
          <p:cNvSpPr>
            <a:spLocks noGrp="1" noChangeArrowheads="1"/>
          </p:cNvSpPr>
          <p:nvPr>
            <p:ph type="title"/>
          </p:nvPr>
        </p:nvSpPr>
        <p:spPr>
          <a:xfrm>
            <a:off x="75317" y="527883"/>
            <a:ext cx="8229600" cy="380837"/>
          </a:xfrm>
        </p:spPr>
        <p:txBody>
          <a:bodyPr>
            <a:noAutofit/>
          </a:bodyPr>
          <a:lstStyle/>
          <a:p>
            <a:r>
              <a:rPr lang="en-US" altLang="zh-CN" sz="2400" dirty="0" smtClean="0">
                <a:latin typeface="Arial" panose="020B0604020202020204" pitchFamily="34" charset="0"/>
                <a:ea typeface="宋体" charset="-122"/>
                <a:cs typeface="Arial" panose="020B0604020202020204" pitchFamily="34" charset="0"/>
              </a:rPr>
              <a:t>FFS </a:t>
            </a:r>
            <a:r>
              <a:rPr lang="zh-CN" altLang="en-US" sz="2400" dirty="0" smtClean="0">
                <a:latin typeface="Arial" panose="020B0604020202020204" pitchFamily="34" charset="0"/>
                <a:ea typeface="宋体" charset="-122"/>
                <a:cs typeface="Arial" panose="020B0604020202020204" pitchFamily="34" charset="0"/>
              </a:rPr>
              <a:t>技术</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pic>
        <p:nvPicPr>
          <p:cNvPr id="13" name="Picture 4" descr="2004-5-9-19-18-57-43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5" y="980728"/>
            <a:ext cx="4343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5"/>
          <p:cNvSpPr>
            <a:spLocks noChangeArrowheads="1"/>
          </p:cNvSpPr>
          <p:nvPr/>
        </p:nvSpPr>
        <p:spPr bwMode="auto">
          <a:xfrm>
            <a:off x="4427237" y="620688"/>
            <a:ext cx="410538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rgbClr val="DE0000"/>
                </a:solidFill>
                <a:latin typeface="Arial" charset="0"/>
              </a:defRPr>
            </a:lvl1pPr>
            <a:lvl2pPr>
              <a:defRPr sz="2800">
                <a:solidFill>
                  <a:srgbClr val="DE0000"/>
                </a:solidFill>
                <a:latin typeface="Arial" charset="0"/>
              </a:defRPr>
            </a:lvl2pPr>
            <a:lvl3pPr>
              <a:defRPr sz="2800">
                <a:solidFill>
                  <a:srgbClr val="DE0000"/>
                </a:solidFill>
                <a:latin typeface="Arial" charset="0"/>
              </a:defRPr>
            </a:lvl3pPr>
            <a:lvl4pPr>
              <a:defRPr sz="2800">
                <a:solidFill>
                  <a:srgbClr val="DE0000"/>
                </a:solidFill>
                <a:latin typeface="Arial" charset="0"/>
              </a:defRPr>
            </a:lvl4pPr>
            <a:lvl5pPr>
              <a:defRPr sz="2800">
                <a:solidFill>
                  <a:srgbClr val="DE0000"/>
                </a:solidFill>
                <a:latin typeface="Arial" charset="0"/>
              </a:defRPr>
            </a:lvl5pPr>
            <a:lvl6pPr marL="457200" fontAlgn="base">
              <a:spcBef>
                <a:spcPct val="0"/>
              </a:spcBef>
              <a:spcAft>
                <a:spcPct val="0"/>
              </a:spcAft>
              <a:defRPr sz="2800">
                <a:solidFill>
                  <a:srgbClr val="DE0000"/>
                </a:solidFill>
                <a:latin typeface="Arial" charset="0"/>
              </a:defRPr>
            </a:lvl6pPr>
            <a:lvl7pPr marL="914400" fontAlgn="base">
              <a:spcBef>
                <a:spcPct val="0"/>
              </a:spcBef>
              <a:spcAft>
                <a:spcPct val="0"/>
              </a:spcAft>
              <a:defRPr sz="2800">
                <a:solidFill>
                  <a:srgbClr val="DE0000"/>
                </a:solidFill>
                <a:latin typeface="Arial" charset="0"/>
              </a:defRPr>
            </a:lvl7pPr>
            <a:lvl8pPr marL="1371600" fontAlgn="base">
              <a:spcBef>
                <a:spcPct val="0"/>
              </a:spcBef>
              <a:spcAft>
                <a:spcPct val="0"/>
              </a:spcAft>
              <a:defRPr sz="2800">
                <a:solidFill>
                  <a:srgbClr val="DE0000"/>
                </a:solidFill>
                <a:latin typeface="Arial" charset="0"/>
              </a:defRPr>
            </a:lvl8pPr>
            <a:lvl9pPr marL="1828800" fontAlgn="base">
              <a:spcBef>
                <a:spcPct val="0"/>
              </a:spcBef>
              <a:spcAft>
                <a:spcPct val="0"/>
              </a:spcAft>
              <a:defRPr sz="2800">
                <a:solidFill>
                  <a:srgbClr val="DE0000"/>
                </a:solidFill>
                <a:latin typeface="Arial" charset="0"/>
              </a:defRPr>
            </a:lvl9pPr>
          </a:lstStyle>
          <a:p>
            <a:r>
              <a:rPr lang="zh-CN" altLang="en-US" b="1" dirty="0">
                <a:ea typeface="宋体" charset="-122"/>
              </a:rPr>
              <a:t>   </a:t>
            </a:r>
            <a:r>
              <a:rPr lang="zh-CN" altLang="en-US" sz="2400" b="1" dirty="0">
                <a:solidFill>
                  <a:srgbClr val="008000"/>
                </a:solidFill>
                <a:ea typeface="宋体" charset="-122"/>
              </a:rPr>
              <a:t>因为没有了负电极的交替排列</a:t>
            </a:r>
            <a:r>
              <a:rPr lang="en-US" altLang="zh-CN" sz="2400" b="1" dirty="0">
                <a:solidFill>
                  <a:srgbClr val="008000"/>
                </a:solidFill>
                <a:ea typeface="宋体" charset="-122"/>
              </a:rPr>
              <a:t>,</a:t>
            </a:r>
            <a:r>
              <a:rPr lang="zh-CN" altLang="en-US" sz="2400" b="1" dirty="0">
                <a:solidFill>
                  <a:srgbClr val="008000"/>
                </a:solidFill>
                <a:ea typeface="宋体" charset="-122"/>
              </a:rPr>
              <a:t>所有的液晶分子的排列均平行平面分子扭曲</a:t>
            </a:r>
            <a:r>
              <a:rPr lang="en-US" altLang="zh-CN" sz="2400" b="1" dirty="0">
                <a:solidFill>
                  <a:srgbClr val="008000"/>
                </a:solidFill>
                <a:ea typeface="宋体" charset="-122"/>
              </a:rPr>
              <a:t>,</a:t>
            </a:r>
            <a:r>
              <a:rPr lang="zh-CN" altLang="en-US" sz="2400" b="1" dirty="0">
                <a:solidFill>
                  <a:srgbClr val="008000"/>
                </a:solidFill>
                <a:ea typeface="宋体" charset="-122"/>
              </a:rPr>
              <a:t>在</a:t>
            </a:r>
            <a:r>
              <a:rPr lang="en-US" altLang="zh-CN" sz="2400" b="1" dirty="0">
                <a:solidFill>
                  <a:srgbClr val="008000"/>
                </a:solidFill>
                <a:ea typeface="宋体" charset="-122"/>
              </a:rPr>
              <a:t>IPS</a:t>
            </a:r>
            <a:r>
              <a:rPr lang="zh-CN" altLang="en-US" sz="2400" b="1" dirty="0">
                <a:solidFill>
                  <a:srgbClr val="008000"/>
                </a:solidFill>
                <a:ea typeface="宋体" charset="-122"/>
              </a:rPr>
              <a:t>的基础上</a:t>
            </a:r>
            <a:r>
              <a:rPr lang="en-US" altLang="zh-CN" sz="2400" b="1" dirty="0">
                <a:solidFill>
                  <a:srgbClr val="008000"/>
                </a:solidFill>
                <a:ea typeface="宋体" charset="-122"/>
              </a:rPr>
              <a:t>,</a:t>
            </a:r>
            <a:r>
              <a:rPr lang="zh-CN" altLang="en-US" sz="2400" b="1" dirty="0">
                <a:solidFill>
                  <a:srgbClr val="008000"/>
                </a:solidFill>
                <a:ea typeface="宋体" charset="-122"/>
              </a:rPr>
              <a:t> 不扭曲的液晶分子不再存在</a:t>
            </a:r>
            <a:r>
              <a:rPr lang="en-US" altLang="zh-CN" sz="2400" b="1" dirty="0">
                <a:solidFill>
                  <a:srgbClr val="008000"/>
                </a:solidFill>
                <a:ea typeface="宋体" charset="-122"/>
              </a:rPr>
              <a:t>,</a:t>
            </a:r>
            <a:r>
              <a:rPr lang="zh-CN" altLang="en-US" sz="2400" b="1" dirty="0">
                <a:solidFill>
                  <a:srgbClr val="008000"/>
                </a:solidFill>
                <a:ea typeface="宋体" charset="-122"/>
              </a:rPr>
              <a:t>故其透过率高于</a:t>
            </a:r>
            <a:r>
              <a:rPr lang="en-US" altLang="zh-CN" sz="2400" b="1" dirty="0">
                <a:solidFill>
                  <a:srgbClr val="008000"/>
                </a:solidFill>
                <a:ea typeface="宋体" charset="-122"/>
              </a:rPr>
              <a:t>IPS,</a:t>
            </a:r>
            <a:r>
              <a:rPr lang="zh-CN" altLang="en-US" sz="2400" b="1" dirty="0">
                <a:solidFill>
                  <a:srgbClr val="008000"/>
                </a:solidFill>
                <a:ea typeface="宋体" charset="-122"/>
              </a:rPr>
              <a:t>因电极仅为正电极交替排列</a:t>
            </a:r>
            <a:r>
              <a:rPr lang="en-US" altLang="zh-CN" sz="2400" b="1" dirty="0">
                <a:solidFill>
                  <a:srgbClr val="008000"/>
                </a:solidFill>
                <a:ea typeface="宋体" charset="-122"/>
              </a:rPr>
              <a:t>,</a:t>
            </a:r>
            <a:r>
              <a:rPr lang="zh-CN" altLang="en-US" sz="2400" b="1" dirty="0">
                <a:solidFill>
                  <a:srgbClr val="008000"/>
                </a:solidFill>
                <a:ea typeface="宋体" charset="-122"/>
              </a:rPr>
              <a:t>故电极的排列设计上更机动地进行象素分割，液晶的排列在各个方向上均不会发生灰阶变化，故视角较宽。</a:t>
            </a:r>
          </a:p>
        </p:txBody>
      </p:sp>
    </p:spTree>
    <p:extLst>
      <p:ext uri="{BB962C8B-B14F-4D97-AF65-F5344CB8AC3E}">
        <p14:creationId xmlns:p14="http://schemas.microsoft.com/office/powerpoint/2010/main" val="2185428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03" y="980728"/>
            <a:ext cx="8382000" cy="452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a:xfrm>
            <a:off x="75317" y="527883"/>
            <a:ext cx="8229600" cy="380837"/>
          </a:xfrm>
        </p:spPr>
        <p:txBody>
          <a:bodyPr>
            <a:noAutofit/>
          </a:bodyPr>
          <a:lstStyle/>
          <a:p>
            <a:r>
              <a:rPr lang="zh-CN" altLang="en-US" sz="2400" dirty="0" smtClean="0">
                <a:latin typeface="Arial" panose="020B0604020202020204" pitchFamily="34" charset="0"/>
                <a:ea typeface="宋体" charset="-122"/>
                <a:cs typeface="Arial" panose="020B0604020202020204" pitchFamily="34" charset="0"/>
              </a:rPr>
              <a:t>各种宽视角技术偏光片结构</a:t>
            </a:r>
            <a:r>
              <a:rPr lang="en-US" altLang="zh-CN" sz="2400" b="1" dirty="0" smtClean="0">
                <a:latin typeface="Arial" panose="020B0604020202020204" pitchFamily="34" charset="0"/>
                <a:ea typeface="宋体" charset="-122"/>
                <a:cs typeface="Arial" panose="020B0604020202020204" pitchFamily="34" charset="0"/>
              </a:rPr>
              <a:t>:</a:t>
            </a:r>
            <a:endParaRPr lang="en-US" altLang="zh-CN" sz="2400" b="1" dirty="0">
              <a:latin typeface="Arial" panose="020B0604020202020204" pitchFamily="34" charset="0"/>
              <a:ea typeface="宋体" charset="-122"/>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635808" y="2094682"/>
            <a:ext cx="7900589" cy="1262310"/>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3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TFT Technology process</a:t>
            </a:r>
          </a:p>
          <a:p>
            <a:r>
              <a:rPr lang="en-US" altLang="zh-CN" sz="3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(PLS see the following introduce)</a:t>
            </a:r>
            <a:endParaRPr lang="zh-CN" altLang="en-US" sz="36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8496944" cy="509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117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51" y="908720"/>
            <a:ext cx="8136904" cy="519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25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0" name="标题 8"/>
          <p:cNvSpPr txBox="1">
            <a:spLocks/>
          </p:cNvSpPr>
          <p:nvPr/>
        </p:nvSpPr>
        <p:spPr>
          <a:xfrm>
            <a:off x="1021707" y="2780928"/>
            <a:ext cx="7128792" cy="614238"/>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buFont typeface="Wingdings" panose="05000000000000000000" pitchFamily="2" charset="2"/>
              <a:buChar char="Ø"/>
            </a:pPr>
            <a:r>
              <a:rPr lang="en-US" altLang="zh-CN" sz="32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TFT Technology </a:t>
            </a:r>
            <a:r>
              <a:rPr lang="en-US" altLang="zh-CN" sz="3200" dirty="0">
                <a:solidFill>
                  <a:srgbClr val="C00000"/>
                </a:solidFill>
                <a:latin typeface="Batang" panose="02030600000101010101" pitchFamily="18" charset="-127"/>
                <a:ea typeface="Batang" panose="02030600000101010101" pitchFamily="18" charset="-127"/>
                <a:cs typeface="Arial" panose="020B0604020202020204" pitchFamily="34" charset="0"/>
              </a:rPr>
              <a:t>I</a:t>
            </a:r>
            <a:r>
              <a:rPr lang="en-US" altLang="zh-CN" sz="32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ntroduce</a:t>
            </a:r>
            <a:endParaRPr lang="zh-CN" altLang="en-US" sz="1800"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031307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30" y="620688"/>
            <a:ext cx="8470641" cy="539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25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78" y="692696"/>
            <a:ext cx="8477186" cy="482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259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9" y="-3412"/>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0688"/>
            <a:ext cx="8352928" cy="509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104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971600" y="2404097"/>
            <a:ext cx="6768032" cy="614238"/>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40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Touch Panel Introduce</a:t>
            </a:r>
            <a:endParaRPr lang="zh-CN" altLang="en-US" sz="4000"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3594775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79512" y="620688"/>
            <a:ext cx="6768032" cy="614238"/>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Touch Panel Type:</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9" name="标题 8"/>
          <p:cNvSpPr txBox="1">
            <a:spLocks/>
          </p:cNvSpPr>
          <p:nvPr/>
        </p:nvSpPr>
        <p:spPr>
          <a:xfrm>
            <a:off x="467544" y="1234926"/>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电阻式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0" name="标题 8"/>
          <p:cNvSpPr txBox="1">
            <a:spLocks/>
          </p:cNvSpPr>
          <p:nvPr/>
        </p:nvSpPr>
        <p:spPr>
          <a:xfrm>
            <a:off x="899592" y="1695715"/>
            <a:ext cx="2520280"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1.    4 line</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1" name="标题 8"/>
          <p:cNvSpPr txBox="1">
            <a:spLocks/>
          </p:cNvSpPr>
          <p:nvPr/>
        </p:nvSpPr>
        <p:spPr>
          <a:xfrm>
            <a:off x="3563528" y="1707366"/>
            <a:ext cx="3384016"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2.    5 line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2" name="标题 8"/>
          <p:cNvSpPr txBox="1">
            <a:spLocks/>
          </p:cNvSpPr>
          <p:nvPr/>
        </p:nvSpPr>
        <p:spPr>
          <a:xfrm>
            <a:off x="6084168" y="1731154"/>
            <a:ext cx="2664296"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3.  6 line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9" name="标题 8"/>
          <p:cNvSpPr txBox="1">
            <a:spLocks/>
          </p:cNvSpPr>
          <p:nvPr/>
        </p:nvSpPr>
        <p:spPr>
          <a:xfrm>
            <a:off x="920576" y="2145727"/>
            <a:ext cx="2520280"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4.    7 line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0" name="标题 8"/>
          <p:cNvSpPr txBox="1">
            <a:spLocks/>
          </p:cNvSpPr>
          <p:nvPr/>
        </p:nvSpPr>
        <p:spPr>
          <a:xfrm>
            <a:off x="3584512" y="2157378"/>
            <a:ext cx="3384016"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5.    8 line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1" name="标题 8"/>
          <p:cNvSpPr txBox="1">
            <a:spLocks/>
          </p:cNvSpPr>
          <p:nvPr/>
        </p:nvSpPr>
        <p:spPr>
          <a:xfrm>
            <a:off x="6105152" y="2181166"/>
            <a:ext cx="3147368"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6. Touch-RTP</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2" name="标题 8"/>
          <p:cNvSpPr txBox="1">
            <a:spLocks/>
          </p:cNvSpPr>
          <p:nvPr/>
        </p:nvSpPr>
        <p:spPr>
          <a:xfrm>
            <a:off x="530252" y="2586903"/>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电容式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3" name="标题 8"/>
          <p:cNvSpPr txBox="1">
            <a:spLocks/>
          </p:cNvSpPr>
          <p:nvPr/>
        </p:nvSpPr>
        <p:spPr>
          <a:xfrm>
            <a:off x="920575" y="3106022"/>
            <a:ext cx="7375549"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1.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表面</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CTP------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单层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4" name="标题 8"/>
          <p:cNvSpPr txBox="1">
            <a:spLocks/>
          </p:cNvSpPr>
          <p:nvPr/>
        </p:nvSpPr>
        <p:spPr>
          <a:xfrm>
            <a:off x="920576" y="3572740"/>
            <a:ext cx="7375549"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2.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感应式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CTP------ </a:t>
            </a:r>
            <a:r>
              <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rPr>
              <a:t>双</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单层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6" name="标题 8"/>
          <p:cNvSpPr txBox="1">
            <a:spLocks/>
          </p:cNvSpPr>
          <p:nvPr/>
        </p:nvSpPr>
        <p:spPr>
          <a:xfrm>
            <a:off x="530252" y="4482654"/>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超音波式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7" name="标题 8"/>
          <p:cNvSpPr txBox="1">
            <a:spLocks/>
          </p:cNvSpPr>
          <p:nvPr/>
        </p:nvSpPr>
        <p:spPr>
          <a:xfrm>
            <a:off x="899592" y="4013916"/>
            <a:ext cx="7375549"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2.   OGS</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技术</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28" name="标题 8"/>
          <p:cNvSpPr txBox="1">
            <a:spLocks/>
          </p:cNvSpPr>
          <p:nvPr/>
        </p:nvSpPr>
        <p:spPr>
          <a:xfrm>
            <a:off x="530252" y="4995566"/>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红外线式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2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5944" y="4199800"/>
            <a:ext cx="2624680" cy="142845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标题 8"/>
          <p:cNvSpPr txBox="1">
            <a:spLocks/>
          </p:cNvSpPr>
          <p:nvPr/>
        </p:nvSpPr>
        <p:spPr>
          <a:xfrm>
            <a:off x="5601096" y="5647602"/>
            <a:ext cx="3147368" cy="44117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Touch-RTP</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30" name="标题 8"/>
          <p:cNvSpPr txBox="1">
            <a:spLocks/>
          </p:cNvSpPr>
          <p:nvPr/>
        </p:nvSpPr>
        <p:spPr>
          <a:xfrm>
            <a:off x="518124" y="5503962"/>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按键式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8206" y="523048"/>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电阻式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9" name="Picture 1039"/>
          <p:cNvPicPr>
            <a:picLocks noChangeAspect="1" noChangeArrowheads="1"/>
          </p:cNvPicPr>
          <p:nvPr/>
        </p:nvPicPr>
        <p:blipFill>
          <a:blip r:embed="rId4">
            <a:extLst>
              <a:ext uri="{28A0092B-C50C-407E-A947-70E740481C1C}">
                <a14:useLocalDpi xmlns:a14="http://schemas.microsoft.com/office/drawing/2010/main" val="0"/>
              </a:ext>
            </a:extLst>
          </a:blip>
          <a:srcRect l="26588" t="28807" r="39165" b="56490"/>
          <a:stretch>
            <a:fillRect/>
          </a:stretch>
        </p:blipFill>
        <p:spPr bwMode="auto">
          <a:xfrm>
            <a:off x="405584" y="1031444"/>
            <a:ext cx="4004968" cy="117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8"/>
          <p:cNvSpPr txBox="1">
            <a:spLocks/>
          </p:cNvSpPr>
          <p:nvPr/>
        </p:nvSpPr>
        <p:spPr>
          <a:xfrm>
            <a:off x="360672" y="2231204"/>
            <a:ext cx="8099760" cy="903000"/>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原理</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通过按压使上层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与下层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接触发生短路来检查位置</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p>
          <a:p>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1.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下层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 film/Glass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电极上扫描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轴方向坐标</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p>
          <a:p>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2.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上层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 film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电极上扫描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Y</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轴方向坐标</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356" y="4645138"/>
            <a:ext cx="4022400" cy="170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标题 8"/>
          <p:cNvSpPr txBox="1">
            <a:spLocks/>
          </p:cNvSpPr>
          <p:nvPr/>
        </p:nvSpPr>
        <p:spPr>
          <a:xfrm>
            <a:off x="7680" y="3120659"/>
            <a:ext cx="8452751" cy="66279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G+F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如右图所示</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(Touch-RTP(</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定点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4</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,5</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,6</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,7</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,8</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3895436"/>
            <a:ext cx="31146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04" y="3750779"/>
            <a:ext cx="4193463" cy="142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188" y="5030860"/>
            <a:ext cx="443406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箭头连接符 5"/>
          <p:cNvCxnSpPr/>
          <p:nvPr/>
        </p:nvCxnSpPr>
        <p:spPr>
          <a:xfrm flipH="1" flipV="1">
            <a:off x="3131839" y="4600286"/>
            <a:ext cx="2447214" cy="24971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2843808" y="5260751"/>
            <a:ext cx="2738396" cy="544513"/>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2643935" y="1772816"/>
            <a:ext cx="5250482" cy="9098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894415" y="2492896"/>
            <a:ext cx="1220859" cy="36004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2.5 um</a:t>
            </a:r>
            <a:endParaRPr lang="zh-CN" altLang="en-US" dirty="0">
              <a:solidFill>
                <a:srgbClr val="FF0000"/>
              </a:solidFill>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9960"/>
            <a:ext cx="404988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标题 8"/>
          <p:cNvSpPr txBox="1">
            <a:spLocks/>
          </p:cNvSpPr>
          <p:nvPr/>
        </p:nvSpPr>
        <p:spPr>
          <a:xfrm>
            <a:off x="1259632" y="2261649"/>
            <a:ext cx="5472608" cy="37526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4</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线式电阻屏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工艺上容易出现短路问题</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3" name="标题 8"/>
          <p:cNvSpPr txBox="1">
            <a:spLocks/>
          </p:cNvSpPr>
          <p:nvPr/>
        </p:nvSpPr>
        <p:spPr>
          <a:xfrm>
            <a:off x="289600" y="2688549"/>
            <a:ext cx="8099760" cy="138852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原理</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通过</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IC</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施加</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Vdriver</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Y</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轴方向从上端流入</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出下端流出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轴方向从左端流入</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从右端流出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若按压处为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点</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在按压处</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发生上下短路</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此时从</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Y</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端流入的电流就会从上端流入</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经过</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点</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从</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右端流出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从</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端流入的电流从左端流入</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经过</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点</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从</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Y</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下端流出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我们只要测量出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端右端和</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Y</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下端的引出电压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V</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与</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Vdriver</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电压之比即为位置之比</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即可推算出</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点的位置</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将测得的电压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V</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转化为数字信号</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作编程处理即可从程序上实现位置定义</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16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647161"/>
            <a:ext cx="4149080" cy="161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7861599" y="2492896"/>
            <a:ext cx="1220859" cy="36004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T</a:t>
            </a:r>
            <a:r>
              <a:rPr lang="zh-CN" altLang="en-US" dirty="0" smtClean="0">
                <a:solidFill>
                  <a:srgbClr val="FF0000"/>
                </a:solidFill>
              </a:rPr>
              <a:t>点</a:t>
            </a:r>
            <a:endParaRPr lang="zh-CN" altLang="en-US" dirty="0">
              <a:solidFill>
                <a:srgbClr val="FF0000"/>
              </a:solidFill>
            </a:endParaRPr>
          </a:p>
        </p:txBody>
      </p:sp>
      <p:cxnSp>
        <p:nvCxnSpPr>
          <p:cNvPr id="4" name="直接箭头连接符 3"/>
          <p:cNvCxnSpPr/>
          <p:nvPr/>
        </p:nvCxnSpPr>
        <p:spPr>
          <a:xfrm flipH="1" flipV="1">
            <a:off x="6300192" y="908720"/>
            <a:ext cx="1656184" cy="154056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6300192" y="1679000"/>
            <a:ext cx="1561408" cy="77028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881" y="4293096"/>
            <a:ext cx="4956384" cy="199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8" name="Picture 4" descr="SENSE 8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02" y="692696"/>
            <a:ext cx="6731273" cy="1872208"/>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8"/>
          <p:cNvSpPr txBox="1">
            <a:spLocks/>
          </p:cNvSpPr>
          <p:nvPr/>
        </p:nvSpPr>
        <p:spPr>
          <a:xfrm>
            <a:off x="308624" y="2564904"/>
            <a:ext cx="8717544" cy="128701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原理</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八线式的</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RTP</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与四线制原理基本上一样</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在每个导电条末端通过银浆引一条线</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测量线路电压来考虑线路电压造成的偏差</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故八线式精确考虑了电极引线和驱动电极的电路部分</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走线产生的电阻问题</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所以八线式相比四线式更精准计算出位置变化</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我们分别设 </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X-driver,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X+driver</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Y-driver,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Y+driver</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每个导电条末端测量电压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Vymax,Vymin,Vxmax,Vxmin</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16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851920"/>
            <a:ext cx="557212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8" name="Picture 4" descr="5w-sil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2696"/>
            <a:ext cx="5256584" cy="21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146711" y="1044768"/>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rgbClr val="FF0000"/>
                </a:solidFill>
              </a:rPr>
              <a:t>UR</a:t>
            </a:r>
            <a:endParaRPr lang="zh-CN" altLang="en-US" sz="1200" dirty="0">
              <a:solidFill>
                <a:srgbClr val="FF0000"/>
              </a:solidFill>
            </a:endParaRPr>
          </a:p>
        </p:txBody>
      </p:sp>
      <p:sp>
        <p:nvSpPr>
          <p:cNvPr id="9" name="矩形 8"/>
          <p:cNvSpPr/>
          <p:nvPr/>
        </p:nvSpPr>
        <p:spPr>
          <a:xfrm>
            <a:off x="3146711" y="1671353"/>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rgbClr val="FF0000"/>
                </a:solidFill>
              </a:rPr>
              <a:t>UL</a:t>
            </a:r>
            <a:endParaRPr lang="zh-CN" altLang="en-US" sz="1200" dirty="0">
              <a:solidFill>
                <a:srgbClr val="FF0000"/>
              </a:solidFill>
            </a:endParaRPr>
          </a:p>
        </p:txBody>
      </p:sp>
      <p:sp>
        <p:nvSpPr>
          <p:cNvPr id="10" name="矩形 9"/>
          <p:cNvSpPr/>
          <p:nvPr/>
        </p:nvSpPr>
        <p:spPr>
          <a:xfrm>
            <a:off x="4508947" y="1052736"/>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dirty="0" smtClean="0">
                <a:solidFill>
                  <a:srgbClr val="FF0000"/>
                </a:solidFill>
              </a:rPr>
              <a:t>LR</a:t>
            </a:r>
            <a:endParaRPr lang="zh-CN" altLang="en-US" sz="1200" dirty="0">
              <a:solidFill>
                <a:srgbClr val="FF0000"/>
              </a:solidFill>
            </a:endParaRPr>
          </a:p>
        </p:txBody>
      </p:sp>
      <p:sp>
        <p:nvSpPr>
          <p:cNvPr id="11" name="矩形 10"/>
          <p:cNvSpPr/>
          <p:nvPr/>
        </p:nvSpPr>
        <p:spPr>
          <a:xfrm>
            <a:off x="4508947" y="1701550"/>
            <a:ext cx="50405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dirty="0" smtClean="0">
                <a:solidFill>
                  <a:srgbClr val="FF0000"/>
                </a:solidFill>
              </a:rPr>
              <a:t>LL</a:t>
            </a:r>
            <a:endParaRPr lang="zh-CN" altLang="en-US" sz="1200" dirty="0">
              <a:solidFill>
                <a:srgbClr val="FF0000"/>
              </a:solidFill>
            </a:endParaRPr>
          </a:p>
        </p:txBody>
      </p:sp>
      <p:sp>
        <p:nvSpPr>
          <p:cNvPr id="4" name="矩形 3"/>
          <p:cNvSpPr/>
          <p:nvPr/>
        </p:nvSpPr>
        <p:spPr>
          <a:xfrm>
            <a:off x="371534" y="2636912"/>
            <a:ext cx="8274825" cy="142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C00000"/>
                </a:solidFill>
              </a:rPr>
              <a:t>原理</a:t>
            </a:r>
            <a:r>
              <a:rPr lang="en-US" altLang="zh-CN" sz="1600" dirty="0" smtClean="0">
                <a:solidFill>
                  <a:srgbClr val="C00000"/>
                </a:solidFill>
              </a:rPr>
              <a:t>: </a:t>
            </a:r>
            <a:r>
              <a:rPr lang="zh-CN" altLang="en-US" sz="1600" dirty="0" smtClean="0">
                <a:solidFill>
                  <a:srgbClr val="C00000"/>
                </a:solidFill>
              </a:rPr>
              <a:t>底层</a:t>
            </a:r>
            <a:r>
              <a:rPr lang="en-US" altLang="zh-CN" sz="1600" dirty="0" smtClean="0">
                <a:solidFill>
                  <a:srgbClr val="C00000"/>
                </a:solidFill>
              </a:rPr>
              <a:t>ITO</a:t>
            </a:r>
            <a:r>
              <a:rPr lang="zh-CN" altLang="en-US" sz="1600" dirty="0" smtClean="0">
                <a:solidFill>
                  <a:srgbClr val="C00000"/>
                </a:solidFill>
              </a:rPr>
              <a:t>的</a:t>
            </a:r>
            <a:r>
              <a:rPr lang="en-US" altLang="zh-CN" sz="1600" dirty="0" smtClean="0">
                <a:solidFill>
                  <a:srgbClr val="C00000"/>
                </a:solidFill>
              </a:rPr>
              <a:t>X,Y</a:t>
            </a:r>
            <a:r>
              <a:rPr lang="zh-CN" altLang="en-US" sz="1600" dirty="0" smtClean="0">
                <a:solidFill>
                  <a:srgbClr val="C00000"/>
                </a:solidFill>
              </a:rPr>
              <a:t>电极分别从四个角引出</a:t>
            </a:r>
            <a:r>
              <a:rPr lang="en-US" altLang="zh-CN" sz="1600" dirty="0" smtClean="0">
                <a:solidFill>
                  <a:srgbClr val="C00000"/>
                </a:solidFill>
              </a:rPr>
              <a:t>UL,UR,LL,LR, </a:t>
            </a:r>
            <a:r>
              <a:rPr lang="zh-CN" altLang="en-US" sz="1600" dirty="0" smtClean="0">
                <a:solidFill>
                  <a:srgbClr val="C00000"/>
                </a:solidFill>
              </a:rPr>
              <a:t>上层的</a:t>
            </a:r>
            <a:r>
              <a:rPr lang="en-US" altLang="zh-CN" sz="1600" dirty="0" smtClean="0">
                <a:solidFill>
                  <a:srgbClr val="C00000"/>
                </a:solidFill>
              </a:rPr>
              <a:t>ITO</a:t>
            </a:r>
            <a:r>
              <a:rPr lang="zh-CN" altLang="en-US" sz="1600" dirty="0" smtClean="0">
                <a:solidFill>
                  <a:srgbClr val="C00000"/>
                </a:solidFill>
              </a:rPr>
              <a:t>作为引出端电极检查引出电压</a:t>
            </a:r>
            <a:r>
              <a:rPr lang="en-US" altLang="zh-CN" sz="1600" dirty="0" smtClean="0">
                <a:solidFill>
                  <a:srgbClr val="C00000"/>
                </a:solidFill>
              </a:rPr>
              <a:t>, </a:t>
            </a:r>
            <a:r>
              <a:rPr lang="zh-CN" altLang="en-US" sz="1600" dirty="0" smtClean="0">
                <a:solidFill>
                  <a:srgbClr val="C00000"/>
                </a:solidFill>
              </a:rPr>
              <a:t>上下层一共五根线</a:t>
            </a:r>
            <a:r>
              <a:rPr lang="en-US" altLang="zh-CN" sz="1600" dirty="0" smtClean="0">
                <a:solidFill>
                  <a:srgbClr val="C00000"/>
                </a:solidFill>
              </a:rPr>
              <a:t>,</a:t>
            </a:r>
            <a:r>
              <a:rPr lang="zh-CN" altLang="en-US" sz="1600" dirty="0" smtClean="0">
                <a:solidFill>
                  <a:srgbClr val="C00000"/>
                </a:solidFill>
              </a:rPr>
              <a:t>上层电极设计了不同的电阻图案分布于四周</a:t>
            </a:r>
            <a:r>
              <a:rPr lang="en-US" altLang="zh-CN" sz="1600" dirty="0" smtClean="0">
                <a:solidFill>
                  <a:srgbClr val="C00000"/>
                </a:solidFill>
              </a:rPr>
              <a:t>, </a:t>
            </a:r>
            <a:r>
              <a:rPr lang="zh-CN" altLang="en-US" sz="1600" dirty="0" smtClean="0">
                <a:solidFill>
                  <a:srgbClr val="C00000"/>
                </a:solidFill>
              </a:rPr>
              <a:t>图案的作用使触膜屏</a:t>
            </a:r>
            <a:r>
              <a:rPr lang="en-US" altLang="zh-CN" sz="1600" dirty="0" smtClean="0">
                <a:solidFill>
                  <a:srgbClr val="C00000"/>
                </a:solidFill>
              </a:rPr>
              <a:t>X,Y</a:t>
            </a:r>
            <a:r>
              <a:rPr lang="zh-CN" altLang="en-US" sz="1600" dirty="0" smtClean="0">
                <a:solidFill>
                  <a:srgbClr val="C00000"/>
                </a:solidFill>
              </a:rPr>
              <a:t>方向电压产生梯度关系</a:t>
            </a:r>
            <a:r>
              <a:rPr lang="en-US" altLang="zh-CN" sz="1600" dirty="0" smtClean="0">
                <a:solidFill>
                  <a:srgbClr val="C00000"/>
                </a:solidFill>
              </a:rPr>
              <a:t>,</a:t>
            </a:r>
            <a:r>
              <a:rPr lang="zh-CN" altLang="en-US" sz="1600" dirty="0" smtClean="0">
                <a:solidFill>
                  <a:srgbClr val="C00000"/>
                </a:solidFill>
              </a:rPr>
              <a:t>便于坐标分等级和编程方便</a:t>
            </a:r>
            <a:r>
              <a:rPr lang="en-US" altLang="zh-CN" sz="1600" dirty="0" smtClean="0">
                <a:solidFill>
                  <a:srgbClr val="C00000"/>
                </a:solidFill>
              </a:rPr>
              <a:t>.</a:t>
            </a:r>
          </a:p>
          <a:p>
            <a:r>
              <a:rPr lang="zh-CN" altLang="en-US" sz="1600" dirty="0" smtClean="0">
                <a:solidFill>
                  <a:srgbClr val="C00000"/>
                </a:solidFill>
              </a:rPr>
              <a:t>计算</a:t>
            </a:r>
            <a:r>
              <a:rPr lang="en-US" altLang="zh-CN" sz="1600" dirty="0" smtClean="0">
                <a:solidFill>
                  <a:srgbClr val="C00000"/>
                </a:solidFill>
              </a:rPr>
              <a:t>: UL</a:t>
            </a:r>
            <a:r>
              <a:rPr lang="zh-CN" altLang="en-US" sz="1600" dirty="0" smtClean="0">
                <a:solidFill>
                  <a:srgbClr val="C00000"/>
                </a:solidFill>
              </a:rPr>
              <a:t>施加电压</a:t>
            </a:r>
            <a:r>
              <a:rPr lang="en-US" altLang="zh-CN" sz="1600" dirty="0" err="1" smtClean="0">
                <a:solidFill>
                  <a:srgbClr val="C00000"/>
                </a:solidFill>
              </a:rPr>
              <a:t>Vdriver</a:t>
            </a:r>
            <a:r>
              <a:rPr lang="en-US" altLang="zh-CN" sz="1600" dirty="0" smtClean="0">
                <a:solidFill>
                  <a:srgbClr val="C00000"/>
                </a:solidFill>
              </a:rPr>
              <a:t>, LR</a:t>
            </a:r>
            <a:r>
              <a:rPr lang="zh-CN" altLang="en-US" sz="1600" dirty="0" smtClean="0">
                <a:solidFill>
                  <a:srgbClr val="C00000"/>
                </a:solidFill>
              </a:rPr>
              <a:t>接地</a:t>
            </a:r>
            <a:r>
              <a:rPr lang="en-US" altLang="zh-CN" sz="1600" dirty="0" smtClean="0">
                <a:solidFill>
                  <a:srgbClr val="C00000"/>
                </a:solidFill>
              </a:rPr>
              <a:t>, </a:t>
            </a:r>
            <a:r>
              <a:rPr lang="zh-CN" altLang="en-US" sz="1600" dirty="0" smtClean="0">
                <a:solidFill>
                  <a:srgbClr val="C00000"/>
                </a:solidFill>
              </a:rPr>
              <a:t>测量引出端电压计算</a:t>
            </a:r>
            <a:r>
              <a:rPr lang="en-US" altLang="zh-CN" sz="1600" dirty="0" smtClean="0">
                <a:solidFill>
                  <a:srgbClr val="C00000"/>
                </a:solidFill>
              </a:rPr>
              <a:t>Y</a:t>
            </a:r>
            <a:r>
              <a:rPr lang="zh-CN" altLang="en-US" sz="1600" dirty="0" smtClean="0">
                <a:solidFill>
                  <a:srgbClr val="C00000"/>
                </a:solidFill>
              </a:rPr>
              <a:t>的坐标</a:t>
            </a:r>
            <a:r>
              <a:rPr lang="en-US" altLang="zh-CN" sz="1600" dirty="0" smtClean="0">
                <a:solidFill>
                  <a:srgbClr val="C00000"/>
                </a:solidFill>
              </a:rPr>
              <a:t>, </a:t>
            </a:r>
            <a:r>
              <a:rPr lang="zh-CN" altLang="en-US" sz="1600" dirty="0" smtClean="0">
                <a:solidFill>
                  <a:srgbClr val="C00000"/>
                </a:solidFill>
              </a:rPr>
              <a:t>在</a:t>
            </a:r>
            <a:r>
              <a:rPr lang="en-US" altLang="zh-CN" sz="1600" dirty="0" smtClean="0">
                <a:solidFill>
                  <a:srgbClr val="C00000"/>
                </a:solidFill>
              </a:rPr>
              <a:t>LL</a:t>
            </a:r>
            <a:r>
              <a:rPr lang="zh-CN" altLang="en-US" sz="1600" dirty="0" smtClean="0">
                <a:solidFill>
                  <a:srgbClr val="C00000"/>
                </a:solidFill>
              </a:rPr>
              <a:t>施加电压</a:t>
            </a:r>
            <a:r>
              <a:rPr lang="en-US" altLang="zh-CN" sz="1600" dirty="0" err="1" smtClean="0">
                <a:solidFill>
                  <a:srgbClr val="C00000"/>
                </a:solidFill>
              </a:rPr>
              <a:t>Vdriver</a:t>
            </a:r>
            <a:r>
              <a:rPr lang="en-US" altLang="zh-CN" sz="1600" dirty="0" smtClean="0">
                <a:solidFill>
                  <a:srgbClr val="C00000"/>
                </a:solidFill>
              </a:rPr>
              <a:t>, UR</a:t>
            </a:r>
            <a:r>
              <a:rPr lang="zh-CN" altLang="en-US" sz="1600" dirty="0" smtClean="0">
                <a:solidFill>
                  <a:srgbClr val="C00000"/>
                </a:solidFill>
              </a:rPr>
              <a:t>接地</a:t>
            </a:r>
            <a:r>
              <a:rPr lang="en-US" altLang="zh-CN" sz="1600" dirty="0" smtClean="0">
                <a:solidFill>
                  <a:srgbClr val="C00000"/>
                </a:solidFill>
              </a:rPr>
              <a:t>, </a:t>
            </a:r>
            <a:r>
              <a:rPr lang="zh-CN" altLang="en-US" sz="1600" dirty="0" smtClean="0">
                <a:solidFill>
                  <a:srgbClr val="C00000"/>
                </a:solidFill>
              </a:rPr>
              <a:t>通过测量引出端电压计算</a:t>
            </a:r>
            <a:r>
              <a:rPr lang="en-US" altLang="zh-CN" sz="1600" dirty="0" smtClean="0">
                <a:solidFill>
                  <a:srgbClr val="C00000"/>
                </a:solidFill>
              </a:rPr>
              <a:t>X</a:t>
            </a:r>
            <a:r>
              <a:rPr lang="zh-CN" altLang="en-US" sz="1600" dirty="0" smtClean="0">
                <a:solidFill>
                  <a:srgbClr val="C00000"/>
                </a:solidFill>
              </a:rPr>
              <a:t>坐标</a:t>
            </a:r>
            <a:r>
              <a:rPr lang="en-US" altLang="zh-CN" sz="1600" dirty="0">
                <a:solidFill>
                  <a:srgbClr val="C00000"/>
                </a:solidFill>
              </a:rPr>
              <a:t>.</a:t>
            </a:r>
            <a:endParaRPr lang="zh-CN" altLang="en-US" sz="1600" dirty="0">
              <a:solidFill>
                <a:srgbClr val="C0000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416" y="692696"/>
            <a:ext cx="2738771" cy="156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59" y="3968916"/>
            <a:ext cx="6234599" cy="24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5" name="标题 8"/>
          <p:cNvSpPr txBox="1">
            <a:spLocks/>
          </p:cNvSpPr>
          <p:nvPr/>
        </p:nvSpPr>
        <p:spPr>
          <a:xfrm>
            <a:off x="227331" y="1090096"/>
            <a:ext cx="8717544" cy="1114768"/>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原理</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七线式的</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RTP</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与五线制原理基本上一样</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在每个导电条末端通过银浆引一条线</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测量线路电压来考虑线路电压造成的偏差</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故七线式精确考虑了电极引线和驱动电极的电路部分</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走线产生的电阻问题</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所以七线式相比五线式更精准计算出位置变化</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我们分别设 </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X-driver,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X+driver</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Y-driver,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Y+driver</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每个导电条末端测量电压</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1600" b="1" dirty="0" err="1" smtClean="0">
                <a:solidFill>
                  <a:srgbClr val="C00000"/>
                </a:solidFill>
                <a:latin typeface="Batang" panose="02030600000101010101" pitchFamily="18" charset="-127"/>
                <a:ea typeface="Batang" panose="02030600000101010101" pitchFamily="18" charset="-127"/>
                <a:cs typeface="Arial" panose="020B0604020202020204" pitchFamily="34" charset="0"/>
              </a:rPr>
              <a:t>Vymax,Vymin,Vxmax,Vxmin</a:t>
            </a:r>
            <a:r>
              <a:rPr lang="en-US" altLang="zh-CN" sz="16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16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6" name="标题 8"/>
          <p:cNvSpPr txBox="1">
            <a:spLocks/>
          </p:cNvSpPr>
          <p:nvPr/>
        </p:nvSpPr>
        <p:spPr>
          <a:xfrm>
            <a:off x="28206" y="714832"/>
            <a:ext cx="2959618" cy="37526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7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线式电阻屏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095508"/>
            <a:ext cx="50863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标题 8"/>
          <p:cNvSpPr txBox="1">
            <a:spLocks/>
          </p:cNvSpPr>
          <p:nvPr/>
        </p:nvSpPr>
        <p:spPr>
          <a:xfrm>
            <a:off x="47389" y="2732578"/>
            <a:ext cx="2671587" cy="37526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6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线式电阻屏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9" name="标题 8"/>
          <p:cNvSpPr txBox="1">
            <a:spLocks/>
          </p:cNvSpPr>
          <p:nvPr/>
        </p:nvSpPr>
        <p:spPr>
          <a:xfrm>
            <a:off x="395537" y="3107842"/>
            <a:ext cx="7783568" cy="659600"/>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6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线式电阻屏就是在</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5</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线式的基础上</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在五线式的玻璃基板的背面加一个接地的线</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防止干扰</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计算方法与五线制完全一样</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979" y="4159764"/>
            <a:ext cx="6311381" cy="221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标题 8"/>
          <p:cNvSpPr txBox="1">
            <a:spLocks/>
          </p:cNvSpPr>
          <p:nvPr/>
        </p:nvSpPr>
        <p:spPr>
          <a:xfrm>
            <a:off x="0" y="3784500"/>
            <a:ext cx="2671587" cy="37526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多点式电阻屏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20333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79512" y="620688"/>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buFont typeface="Wingdings" panose="05000000000000000000" pitchFamily="2" charset="2"/>
              <a:buChar char="Ø"/>
            </a:pPr>
            <a:r>
              <a:rPr lang="en-US" altLang="zh-CN" sz="3200"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TFT technology introduce</a:t>
            </a:r>
            <a:endParaRPr lang="zh-CN" altLang="en-US" sz="1800"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4" name="矩形 3"/>
          <p:cNvSpPr/>
          <p:nvPr/>
        </p:nvSpPr>
        <p:spPr>
          <a:xfrm>
            <a:off x="517651" y="1363724"/>
            <a:ext cx="8136904" cy="3859518"/>
          </a:xfrm>
          <a:prstGeom prst="rect">
            <a:avLst/>
          </a:prstGeom>
        </p:spPr>
        <p:txBody>
          <a:bodyPr wrap="square">
            <a:spAutoFit/>
          </a:bodyPr>
          <a:lstStyle/>
          <a:p>
            <a:pPr marL="457200" indent="-457200">
              <a:lnSpc>
                <a:spcPct val="80000"/>
              </a:lnSpc>
              <a:buClr>
                <a:srgbClr val="C00000"/>
              </a:buClr>
              <a:buSzPct val="140000"/>
              <a:buFont typeface="Wingdings" panose="05000000000000000000" pitchFamily="2" charset="2"/>
              <a:buChar char="u"/>
            </a:pPr>
            <a:r>
              <a:rPr lang="zh-CN" altLang="en-US" b="1" dirty="0">
                <a:ea typeface="宋体" charset="-122"/>
              </a:rPr>
              <a:t> </a:t>
            </a:r>
            <a:r>
              <a:rPr lang="en-US" altLang="zh-CN" b="1" dirty="0" smtClean="0">
                <a:solidFill>
                  <a:srgbClr val="DE0000"/>
                </a:solidFill>
                <a:latin typeface="Arial" panose="020B0604020202020204" pitchFamily="34" charset="0"/>
                <a:ea typeface="宋体" charset="-122"/>
                <a:cs typeface="Arial" panose="020B0604020202020204" pitchFamily="34" charset="0"/>
              </a:rPr>
              <a:t>What’s TFT</a:t>
            </a:r>
            <a:r>
              <a:rPr lang="en-US" altLang="zh-CN" b="1" dirty="0">
                <a:solidFill>
                  <a:srgbClr val="DE0000"/>
                </a:solidFill>
                <a:latin typeface="Arial" panose="020B0604020202020204" pitchFamily="34" charset="0"/>
                <a:ea typeface="宋体" charset="-122"/>
                <a:cs typeface="Arial" panose="020B0604020202020204" pitchFamily="34" charset="0"/>
              </a:rPr>
              <a:t>?</a:t>
            </a:r>
          </a:p>
          <a:p>
            <a:pPr marL="457200" indent="-457200">
              <a:lnSpc>
                <a:spcPct val="80000"/>
              </a:lnSpc>
              <a:buFont typeface="Arial" charset="0"/>
              <a:buNone/>
            </a:pPr>
            <a:r>
              <a:rPr kumimoji="1" lang="en-US" altLang="zh-CN" b="1" dirty="0">
                <a:solidFill>
                  <a:srgbClr val="333333"/>
                </a:solidFill>
                <a:latin typeface="Arial" panose="020B0604020202020204" pitchFamily="34" charset="0"/>
                <a:ea typeface="宋体" charset="-122"/>
                <a:cs typeface="Arial" panose="020B0604020202020204" pitchFamily="34" charset="0"/>
              </a:rPr>
              <a:t>    </a:t>
            </a:r>
            <a:r>
              <a:rPr kumimoji="1" lang="en-US" altLang="zh-CN" b="1" dirty="0" smtClean="0">
                <a:solidFill>
                  <a:srgbClr val="333333"/>
                </a:solidFill>
                <a:latin typeface="Arial" panose="020B0604020202020204" pitchFamily="34" charset="0"/>
                <a:ea typeface="宋体" charset="-122"/>
                <a:cs typeface="Arial" panose="020B0604020202020204" pitchFamily="34" charset="0"/>
              </a:rPr>
              <a:t>    </a:t>
            </a:r>
            <a:r>
              <a:rPr kumimoji="1" lang="en-US" altLang="zh-CN" b="1" dirty="0">
                <a:solidFill>
                  <a:srgbClr val="333333"/>
                </a:solidFill>
                <a:latin typeface="Arial" panose="020B0604020202020204" pitchFamily="34" charset="0"/>
                <a:ea typeface="宋体" charset="-122"/>
                <a:cs typeface="Arial" panose="020B0604020202020204" pitchFamily="34" charset="0"/>
              </a:rPr>
              <a:t>TFT—</a:t>
            </a:r>
            <a:r>
              <a:rPr kumimoji="1" lang="en-US" altLang="zh-CN" b="1" dirty="0">
                <a:solidFill>
                  <a:srgbClr val="FF0000"/>
                </a:solidFill>
                <a:latin typeface="Arial" panose="020B0604020202020204" pitchFamily="34" charset="0"/>
                <a:ea typeface="宋体" charset="-122"/>
                <a:cs typeface="Arial" panose="020B0604020202020204" pitchFamily="34" charset="0"/>
              </a:rPr>
              <a:t>T</a:t>
            </a:r>
            <a:r>
              <a:rPr kumimoji="1" lang="en-US" altLang="zh-CN" b="1" dirty="0">
                <a:solidFill>
                  <a:srgbClr val="333333"/>
                </a:solidFill>
                <a:latin typeface="Arial" panose="020B0604020202020204" pitchFamily="34" charset="0"/>
                <a:ea typeface="宋体" charset="-122"/>
                <a:cs typeface="Arial" panose="020B0604020202020204" pitchFamily="34" charset="0"/>
              </a:rPr>
              <a:t>hin </a:t>
            </a:r>
            <a:r>
              <a:rPr kumimoji="1" lang="en-US" altLang="zh-CN" b="1" dirty="0">
                <a:solidFill>
                  <a:srgbClr val="FF0000"/>
                </a:solidFill>
                <a:latin typeface="Arial" panose="020B0604020202020204" pitchFamily="34" charset="0"/>
                <a:ea typeface="宋体" charset="-122"/>
                <a:cs typeface="Arial" panose="020B0604020202020204" pitchFamily="34" charset="0"/>
              </a:rPr>
              <a:t>F</a:t>
            </a:r>
            <a:r>
              <a:rPr kumimoji="1" lang="en-US" altLang="zh-CN" b="1" dirty="0">
                <a:solidFill>
                  <a:srgbClr val="333333"/>
                </a:solidFill>
                <a:latin typeface="Arial" panose="020B0604020202020204" pitchFamily="34" charset="0"/>
                <a:ea typeface="宋体" charset="-122"/>
                <a:cs typeface="Arial" panose="020B0604020202020204" pitchFamily="34" charset="0"/>
              </a:rPr>
              <a:t>ilm </a:t>
            </a:r>
            <a:r>
              <a:rPr kumimoji="1" lang="en-US" altLang="zh-CN" b="1" dirty="0">
                <a:solidFill>
                  <a:srgbClr val="FF0000"/>
                </a:solidFill>
                <a:latin typeface="Arial" panose="020B0604020202020204" pitchFamily="34" charset="0"/>
                <a:ea typeface="宋体" charset="-122"/>
                <a:cs typeface="Arial" panose="020B0604020202020204" pitchFamily="34" charset="0"/>
              </a:rPr>
              <a:t>T</a:t>
            </a:r>
            <a:r>
              <a:rPr kumimoji="1" lang="en-US" altLang="zh-CN" b="1" dirty="0">
                <a:solidFill>
                  <a:srgbClr val="333333"/>
                </a:solidFill>
                <a:latin typeface="Arial" panose="020B0604020202020204" pitchFamily="34" charset="0"/>
                <a:ea typeface="宋体" charset="-122"/>
                <a:cs typeface="Arial" panose="020B0604020202020204" pitchFamily="34" charset="0"/>
              </a:rPr>
              <a:t>ransistor</a:t>
            </a:r>
            <a:r>
              <a:rPr kumimoji="1" lang="en-US" altLang="zh-CN" dirty="0">
                <a:solidFill>
                  <a:srgbClr val="333333"/>
                </a:solidFill>
                <a:latin typeface="Arial" panose="020B0604020202020204" pitchFamily="34" charset="0"/>
                <a:ea typeface="宋体" charset="-122"/>
                <a:cs typeface="Arial" panose="020B0604020202020204" pitchFamily="34" charset="0"/>
              </a:rPr>
              <a:t>  </a:t>
            </a:r>
          </a:p>
          <a:p>
            <a:pPr marL="457200" indent="-457200">
              <a:lnSpc>
                <a:spcPct val="80000"/>
              </a:lnSpc>
              <a:buFont typeface="Arial" charset="0"/>
              <a:buNone/>
            </a:pPr>
            <a:r>
              <a:rPr kumimoji="1" lang="en-US" altLang="zh-CN" b="1" dirty="0">
                <a:solidFill>
                  <a:srgbClr val="990000"/>
                </a:solidFill>
                <a:latin typeface="Arial" panose="020B0604020202020204" pitchFamily="34" charset="0"/>
                <a:ea typeface="宋体" charset="-122"/>
                <a:cs typeface="Arial" panose="020B0604020202020204" pitchFamily="34" charset="0"/>
              </a:rPr>
              <a:t>                                             --------</a:t>
            </a:r>
            <a:r>
              <a:rPr kumimoji="1" lang="zh-CN" altLang="en-US" b="1" dirty="0">
                <a:solidFill>
                  <a:srgbClr val="990000"/>
                </a:solidFill>
                <a:latin typeface="Arial" panose="020B0604020202020204" pitchFamily="34" charset="0"/>
                <a:ea typeface="宋体" charset="-122"/>
                <a:cs typeface="Arial" panose="020B0604020202020204" pitchFamily="34" charset="0"/>
              </a:rPr>
              <a:t>薄膜晶体管</a:t>
            </a:r>
          </a:p>
          <a:p>
            <a:pPr marL="457200" indent="-457200">
              <a:lnSpc>
                <a:spcPct val="80000"/>
              </a:lnSpc>
              <a:buFont typeface="Arial" charset="0"/>
              <a:buNone/>
            </a:pPr>
            <a:r>
              <a:rPr kumimoji="1" lang="zh-CN" altLang="en-US" b="1" dirty="0">
                <a:solidFill>
                  <a:srgbClr val="990000"/>
                </a:solidFill>
                <a:latin typeface="Arial" panose="020B0604020202020204" pitchFamily="34" charset="0"/>
                <a:ea typeface="宋体" charset="-122"/>
                <a:cs typeface="Arial" panose="020B0604020202020204" pitchFamily="34" charset="0"/>
              </a:rPr>
              <a:t>        </a:t>
            </a:r>
            <a:r>
              <a:rPr kumimoji="1" lang="zh-CN" altLang="en-US" b="1" dirty="0" smtClean="0">
                <a:solidFill>
                  <a:srgbClr val="990000"/>
                </a:solidFill>
                <a:latin typeface="Arial" panose="020B0604020202020204" pitchFamily="34" charset="0"/>
                <a:ea typeface="宋体" charset="-122"/>
                <a:cs typeface="Arial" panose="020B0604020202020204" pitchFamily="34" charset="0"/>
              </a:rPr>
              <a:t>      </a:t>
            </a:r>
            <a:r>
              <a:rPr kumimoji="1" lang="zh-CN" altLang="en-US" b="1" dirty="0" smtClean="0">
                <a:solidFill>
                  <a:srgbClr val="008000"/>
                </a:solidFill>
                <a:latin typeface="Arial" panose="020B0604020202020204" pitchFamily="34" charset="0"/>
                <a:ea typeface="宋体" charset="-122"/>
                <a:cs typeface="Arial" panose="020B0604020202020204" pitchFamily="34" charset="0"/>
              </a:rPr>
              <a:t>它</a:t>
            </a:r>
            <a:r>
              <a:rPr kumimoji="1" lang="zh-CN" altLang="en-US" b="1" dirty="0">
                <a:solidFill>
                  <a:srgbClr val="008000"/>
                </a:solidFill>
                <a:latin typeface="Arial" panose="020B0604020202020204" pitchFamily="34" charset="0"/>
                <a:ea typeface="宋体" charset="-122"/>
                <a:cs typeface="Arial" panose="020B0604020202020204" pitchFamily="34" charset="0"/>
              </a:rPr>
              <a:t>是一种用非单晶半导体制作在绝缘基板上的场效应晶体管。所谓的</a:t>
            </a:r>
            <a:r>
              <a:rPr kumimoji="1" lang="zh-CN" altLang="en-US" b="1" dirty="0" smtClean="0">
                <a:solidFill>
                  <a:srgbClr val="008000"/>
                </a:solidFill>
                <a:latin typeface="Arial" panose="020B0604020202020204" pitchFamily="34" charset="0"/>
                <a:ea typeface="宋体" charset="-122"/>
                <a:cs typeface="Arial" panose="020B0604020202020204" pitchFamily="34" charset="0"/>
              </a:rPr>
              <a:t>薄膜晶体管 </a:t>
            </a:r>
            <a:r>
              <a:rPr kumimoji="1" lang="zh-CN" altLang="en-US" b="1" dirty="0">
                <a:solidFill>
                  <a:srgbClr val="008000"/>
                </a:solidFill>
                <a:latin typeface="Arial" panose="020B0604020202020204" pitchFamily="34" charset="0"/>
                <a:ea typeface="宋体" charset="-122"/>
                <a:cs typeface="Arial" panose="020B0604020202020204" pitchFamily="34" charset="0"/>
              </a:rPr>
              <a:t>就是液晶显示器上的每个象素点都是由集成于底面的薄膜晶体管来驱动</a:t>
            </a:r>
            <a:r>
              <a:rPr kumimoji="1" lang="en-US" altLang="zh-CN" b="1" dirty="0">
                <a:solidFill>
                  <a:srgbClr val="008000"/>
                </a:solidFill>
                <a:latin typeface="Arial" panose="020B0604020202020204" pitchFamily="34" charset="0"/>
                <a:ea typeface="宋体" charset="-122"/>
                <a:cs typeface="Arial" panose="020B0604020202020204" pitchFamily="34" charset="0"/>
              </a:rPr>
              <a:t>,</a:t>
            </a:r>
            <a:r>
              <a:rPr kumimoji="1" lang="zh-CN" altLang="en-US" b="1" dirty="0">
                <a:solidFill>
                  <a:srgbClr val="008000"/>
                </a:solidFill>
                <a:latin typeface="Arial" panose="020B0604020202020204" pitchFamily="34" charset="0"/>
                <a:ea typeface="宋体" charset="-122"/>
                <a:cs typeface="Arial" panose="020B0604020202020204" pitchFamily="34" charset="0"/>
              </a:rPr>
              <a:t> 因此具有</a:t>
            </a:r>
            <a:r>
              <a:rPr kumimoji="1" lang="zh-CN" altLang="en-US" b="1" dirty="0" smtClean="0">
                <a:solidFill>
                  <a:srgbClr val="008000"/>
                </a:solidFill>
                <a:latin typeface="Arial" panose="020B0604020202020204" pitchFamily="34" charset="0"/>
                <a:ea typeface="宋体" charset="-122"/>
                <a:cs typeface="Arial" panose="020B0604020202020204" pitchFamily="34" charset="0"/>
              </a:rPr>
              <a:t>高对比度</a:t>
            </a:r>
            <a:r>
              <a:rPr kumimoji="1" lang="en-US" altLang="zh-CN" b="1" dirty="0">
                <a:solidFill>
                  <a:srgbClr val="008000"/>
                </a:solidFill>
                <a:latin typeface="Arial" panose="020B0604020202020204" pitchFamily="34" charset="0"/>
                <a:ea typeface="宋体" charset="-122"/>
                <a:cs typeface="Arial" panose="020B0604020202020204" pitchFamily="34" charset="0"/>
              </a:rPr>
              <a:t>,</a:t>
            </a:r>
            <a:r>
              <a:rPr kumimoji="1" lang="zh-CN" altLang="en-US" b="1" dirty="0">
                <a:solidFill>
                  <a:srgbClr val="008000"/>
                </a:solidFill>
                <a:latin typeface="Arial" panose="020B0604020202020204" pitchFamily="34" charset="0"/>
                <a:ea typeface="宋体" charset="-122"/>
                <a:cs typeface="Arial" panose="020B0604020202020204" pitchFamily="34" charset="0"/>
              </a:rPr>
              <a:t>高亮度</a:t>
            </a:r>
            <a:r>
              <a:rPr kumimoji="1" lang="en-US" altLang="zh-CN" b="1" dirty="0">
                <a:solidFill>
                  <a:srgbClr val="008000"/>
                </a:solidFill>
                <a:latin typeface="Arial" panose="020B0604020202020204" pitchFamily="34" charset="0"/>
                <a:ea typeface="宋体" charset="-122"/>
                <a:cs typeface="Arial" panose="020B0604020202020204" pitchFamily="34" charset="0"/>
              </a:rPr>
              <a:t>,</a:t>
            </a:r>
            <a:r>
              <a:rPr kumimoji="1" lang="zh-CN" altLang="en-US" b="1" dirty="0">
                <a:solidFill>
                  <a:srgbClr val="008000"/>
                </a:solidFill>
                <a:latin typeface="Arial" panose="020B0604020202020204" pitchFamily="34" charset="0"/>
                <a:ea typeface="宋体" charset="-122"/>
                <a:cs typeface="Arial" panose="020B0604020202020204" pitchFamily="34" charset="0"/>
              </a:rPr>
              <a:t>高色彩还原性</a:t>
            </a:r>
            <a:r>
              <a:rPr kumimoji="1" lang="en-US" altLang="zh-CN" b="1" dirty="0">
                <a:solidFill>
                  <a:srgbClr val="008000"/>
                </a:solidFill>
                <a:latin typeface="Arial" panose="020B0604020202020204" pitchFamily="34" charset="0"/>
                <a:ea typeface="宋体" charset="-122"/>
                <a:cs typeface="Arial" panose="020B0604020202020204" pitchFamily="34" charset="0"/>
              </a:rPr>
              <a:t>,</a:t>
            </a:r>
            <a:r>
              <a:rPr kumimoji="1" lang="zh-CN" altLang="en-US" b="1" dirty="0">
                <a:solidFill>
                  <a:srgbClr val="008000"/>
                </a:solidFill>
                <a:latin typeface="Arial" panose="020B0604020202020204" pitchFamily="34" charset="0"/>
                <a:ea typeface="宋体" charset="-122"/>
                <a:cs typeface="Arial" panose="020B0604020202020204" pitchFamily="34" charset="0"/>
              </a:rPr>
              <a:t>快速响应等等优点</a:t>
            </a:r>
            <a:r>
              <a:rPr kumimoji="1" lang="zh-CN" altLang="en-US" b="1" dirty="0" smtClean="0">
                <a:solidFill>
                  <a:srgbClr val="008000"/>
                </a:solidFill>
                <a:latin typeface="Arial" panose="020B0604020202020204" pitchFamily="34" charset="0"/>
                <a:ea typeface="宋体" charset="-122"/>
                <a:cs typeface="Arial" panose="020B0604020202020204" pitchFamily="34" charset="0"/>
              </a:rPr>
              <a:t>。</a:t>
            </a:r>
            <a:r>
              <a:rPr kumimoji="1" lang="en-US" altLang="zh-CN" b="1" dirty="0" smtClean="0">
                <a:solidFill>
                  <a:srgbClr val="008000"/>
                </a:solidFill>
                <a:latin typeface="Arial" panose="020B0604020202020204" pitchFamily="34" charset="0"/>
                <a:ea typeface="宋体" charset="-122"/>
                <a:cs typeface="Arial" panose="020B0604020202020204" pitchFamily="34" charset="0"/>
              </a:rPr>
              <a:t>  </a:t>
            </a:r>
            <a:endParaRPr kumimoji="1" lang="zh-CN" altLang="en-US" b="1" dirty="0">
              <a:solidFill>
                <a:srgbClr val="008000"/>
              </a:solidFill>
              <a:latin typeface="Arial" panose="020B0604020202020204" pitchFamily="34" charset="0"/>
              <a:ea typeface="宋体" charset="-122"/>
              <a:cs typeface="Arial" panose="020B0604020202020204" pitchFamily="34" charset="0"/>
            </a:endParaRPr>
          </a:p>
          <a:p>
            <a:pPr marL="457200" indent="-457200">
              <a:lnSpc>
                <a:spcPct val="80000"/>
              </a:lnSpc>
              <a:buFont typeface="Arial" charset="0"/>
              <a:buNone/>
            </a:pPr>
            <a:endParaRPr kumimoji="1" lang="zh-CN" altLang="en-US" b="1" dirty="0">
              <a:solidFill>
                <a:srgbClr val="008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r>
              <a:rPr kumimoji="1" lang="en-US" altLang="zh-CN" b="1" dirty="0">
                <a:solidFill>
                  <a:srgbClr val="DE0000"/>
                </a:solidFill>
                <a:latin typeface="Arial" panose="020B0604020202020204" pitchFamily="34" charset="0"/>
                <a:ea typeface="宋体" charset="-122"/>
                <a:cs typeface="Arial" panose="020B0604020202020204" pitchFamily="34" charset="0"/>
              </a:rPr>
              <a:t>TFT</a:t>
            </a:r>
            <a:r>
              <a:rPr kumimoji="1" lang="zh-CN" altLang="en-US" b="1" dirty="0" smtClean="0">
                <a:solidFill>
                  <a:srgbClr val="DE0000"/>
                </a:solidFill>
                <a:latin typeface="Arial" panose="020B0604020202020204" pitchFamily="34" charset="0"/>
                <a:ea typeface="宋体" charset="-122"/>
                <a:cs typeface="Arial" panose="020B0604020202020204" pitchFamily="34" charset="0"/>
              </a:rPr>
              <a:t>的分类</a:t>
            </a:r>
            <a:r>
              <a:rPr kumimoji="1" lang="en-US" altLang="zh-CN" b="1" dirty="0" smtClean="0">
                <a:solidFill>
                  <a:srgbClr val="DE0000"/>
                </a:solidFill>
                <a:latin typeface="Arial" panose="020B0604020202020204" pitchFamily="34" charset="0"/>
                <a:ea typeface="宋体" charset="-122"/>
                <a:cs typeface="Arial" panose="020B0604020202020204" pitchFamily="34" charset="0"/>
              </a:rPr>
              <a:t>:</a:t>
            </a:r>
          </a:p>
          <a:p>
            <a:pPr marL="457200" indent="-457200">
              <a:lnSpc>
                <a:spcPct val="80000"/>
              </a:lnSpc>
              <a:buSzPct val="140000"/>
              <a:buFont typeface="Wingdings" panose="05000000000000000000" pitchFamily="2" charset="2"/>
              <a:buChar char="u"/>
            </a:pPr>
            <a:endParaRPr kumimoji="1" lang="en-US" altLang="zh-CN" b="1" dirty="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smtClean="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smtClean="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smtClean="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endParaRPr kumimoji="1" lang="en-US" altLang="zh-CN" b="1" dirty="0">
              <a:solidFill>
                <a:srgbClr val="DE0000"/>
              </a:solidFill>
              <a:latin typeface="Arial" panose="020B0604020202020204" pitchFamily="34" charset="0"/>
              <a:ea typeface="宋体" charset="-122"/>
              <a:cs typeface="Arial" panose="020B0604020202020204" pitchFamily="34" charset="0"/>
            </a:endParaRPr>
          </a:p>
          <a:p>
            <a:pPr marL="457200" indent="-457200">
              <a:lnSpc>
                <a:spcPct val="80000"/>
              </a:lnSpc>
              <a:buSzPct val="140000"/>
              <a:buFont typeface="Wingdings" panose="05000000000000000000" pitchFamily="2" charset="2"/>
              <a:buChar char="u"/>
            </a:pPr>
            <a:r>
              <a:rPr kumimoji="1" lang="en-US" altLang="zh-CN" b="1" dirty="0" smtClean="0">
                <a:solidFill>
                  <a:srgbClr val="DE0000"/>
                </a:solidFill>
                <a:latin typeface="Arial" panose="020B0604020202020204" pitchFamily="34" charset="0"/>
                <a:ea typeface="宋体" charset="-122"/>
                <a:cs typeface="Arial" panose="020B0604020202020204" pitchFamily="34" charset="0"/>
              </a:rPr>
              <a:t>TFT </a:t>
            </a:r>
            <a:r>
              <a:rPr kumimoji="1" lang="zh-CN" altLang="en-US" b="1" dirty="0" smtClean="0">
                <a:solidFill>
                  <a:srgbClr val="DE0000"/>
                </a:solidFill>
                <a:latin typeface="Arial" panose="020B0604020202020204" pitchFamily="34" charset="0"/>
                <a:ea typeface="宋体" charset="-122"/>
                <a:cs typeface="Arial" panose="020B0604020202020204" pitchFamily="34" charset="0"/>
              </a:rPr>
              <a:t>结构</a:t>
            </a:r>
            <a:r>
              <a:rPr kumimoji="1" lang="en-US" altLang="zh-CN" b="1" dirty="0" smtClean="0">
                <a:solidFill>
                  <a:srgbClr val="DE0000"/>
                </a:solidFill>
                <a:latin typeface="Arial" panose="020B0604020202020204" pitchFamily="34" charset="0"/>
                <a:ea typeface="宋体" charset="-122"/>
                <a:cs typeface="Arial" panose="020B0604020202020204" pitchFamily="34" charset="0"/>
              </a:rPr>
              <a:t>:</a:t>
            </a:r>
          </a:p>
          <a:p>
            <a:pPr>
              <a:lnSpc>
                <a:spcPct val="80000"/>
              </a:lnSpc>
              <a:buSzPct val="140000"/>
            </a:pPr>
            <a:r>
              <a:rPr kumimoji="1" lang="zh-CN" altLang="en-US" b="1" dirty="0" smtClean="0">
                <a:solidFill>
                  <a:srgbClr val="008000"/>
                </a:solidFill>
                <a:ea typeface="宋体" charset="-122"/>
              </a:rPr>
              <a:t>          </a:t>
            </a:r>
            <a:endParaRPr kumimoji="1" lang="zh-CN" altLang="en-US" dirty="0">
              <a:solidFill>
                <a:srgbClr val="003366"/>
              </a:solidFill>
              <a:ea typeface="宋体" charset="-122"/>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09" y="3378978"/>
            <a:ext cx="26193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141871"/>
            <a:ext cx="3693298" cy="21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695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56446" y="558118"/>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电容式</a:t>
            </a:r>
            <a:r>
              <a:rPr lang="en-US" altLang="zh-CN"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8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9" name="标题 8"/>
          <p:cNvSpPr txBox="1">
            <a:spLocks/>
          </p:cNvSpPr>
          <p:nvPr/>
        </p:nvSpPr>
        <p:spPr>
          <a:xfrm>
            <a:off x="395536" y="1055870"/>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表面式电容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0" name="标题 8"/>
          <p:cNvSpPr txBox="1">
            <a:spLocks/>
          </p:cNvSpPr>
          <p:nvPr/>
        </p:nvSpPr>
        <p:spPr>
          <a:xfrm>
            <a:off x="367752" y="2564904"/>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感应式电容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1" name="标题 8"/>
          <p:cNvSpPr txBox="1">
            <a:spLocks/>
          </p:cNvSpPr>
          <p:nvPr/>
        </p:nvSpPr>
        <p:spPr>
          <a:xfrm>
            <a:off x="789367" y="1564266"/>
            <a:ext cx="7824624" cy="114465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采用单层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当手指触摸</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表面时</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就会有一定量的电荷转移到人体</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为了保持平衡</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就会从四角补充进来</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补充的电荷与触摸点的距离成正比例</a:t>
            </a:r>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12" name="标题 8"/>
          <p:cNvSpPr txBox="1">
            <a:spLocks/>
          </p:cNvSpPr>
          <p:nvPr/>
        </p:nvSpPr>
        <p:spPr>
          <a:xfrm>
            <a:off x="789367" y="3071928"/>
            <a:ext cx="7824624" cy="572327"/>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在双层</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上蚀刻出不同的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图形</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利用人体电场</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当手指触摸表面</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在行和列交叉处位置的感应单元的互电容变小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因此检测出位置</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597" y="3644255"/>
            <a:ext cx="5373628" cy="222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551" y="4012402"/>
            <a:ext cx="25050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8206" y="620688"/>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感应式电容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的设计方案</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(1):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133475"/>
            <a:ext cx="7667625" cy="3375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8"/>
          <p:cNvSpPr txBox="1">
            <a:spLocks/>
          </p:cNvSpPr>
          <p:nvPr/>
        </p:nvSpPr>
        <p:spPr>
          <a:xfrm>
            <a:off x="710372" y="4561687"/>
            <a:ext cx="7894076" cy="1465170"/>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此种通道式是一般</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sensor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最常用的方式</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不需要</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Mo-Al-Mo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架桥</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p>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可根据具体的感应尺寸对通道尺寸进行细分</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p>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Note: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单一的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sensor</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不能使用</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在实际使用时必须将电极保护起来</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避免受湿气影响造成</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ITO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线路出现腐蚀等问题</a:t>
            </a:r>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8206" y="620688"/>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感应式电容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的设计方案</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(2):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80" y="1122620"/>
            <a:ext cx="2811096" cy="163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34" y="1180565"/>
            <a:ext cx="2736304" cy="152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标题 8"/>
          <p:cNvSpPr txBox="1">
            <a:spLocks/>
          </p:cNvSpPr>
          <p:nvPr/>
        </p:nvSpPr>
        <p:spPr>
          <a:xfrm>
            <a:off x="2441438" y="2792596"/>
            <a:ext cx="38884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菱形设计</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精密的菱形需要作架桥</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278246"/>
            <a:ext cx="559645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箭头连接符 3"/>
          <p:cNvCxnSpPr/>
          <p:nvPr/>
        </p:nvCxnSpPr>
        <p:spPr>
          <a:xfrm flipH="1">
            <a:off x="2147328" y="4437112"/>
            <a:ext cx="4080856" cy="1647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9870" y="3046794"/>
            <a:ext cx="2864396" cy="205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标题 8"/>
          <p:cNvSpPr txBox="1">
            <a:spLocks/>
          </p:cNvSpPr>
          <p:nvPr/>
        </p:nvSpPr>
        <p:spPr>
          <a:xfrm>
            <a:off x="5847978" y="5575764"/>
            <a:ext cx="328109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OC</a:t>
            </a:r>
            <a:r>
              <a:rPr lang="zh-CN" altLang="en-US"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设计和</a:t>
            </a:r>
            <a:r>
              <a:rPr lang="en-US" altLang="zh-CN"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Mo-Al-Mo</a:t>
            </a:r>
            <a:r>
              <a:rPr lang="zh-CN" altLang="en-US"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架桥</a:t>
            </a:r>
            <a:r>
              <a:rPr lang="en-US" altLang="zh-CN"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endParaRPr lang="zh-CN" altLang="en-US"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cxnSp>
        <p:nvCxnSpPr>
          <p:cNvPr id="20" name="直接箭头连接符 19"/>
          <p:cNvCxnSpPr/>
          <p:nvPr/>
        </p:nvCxnSpPr>
        <p:spPr>
          <a:xfrm flipV="1">
            <a:off x="6796238" y="4293096"/>
            <a:ext cx="965830" cy="128266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6796238" y="4221088"/>
            <a:ext cx="2096242" cy="135467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6975" y="1303906"/>
            <a:ext cx="1484108" cy="127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接箭头连接符 26"/>
          <p:cNvCxnSpPr/>
          <p:nvPr/>
        </p:nvCxnSpPr>
        <p:spPr>
          <a:xfrm flipV="1">
            <a:off x="7844359" y="2132856"/>
            <a:ext cx="374670" cy="1800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标题 8"/>
          <p:cNvSpPr txBox="1">
            <a:spLocks/>
          </p:cNvSpPr>
          <p:nvPr/>
        </p:nvSpPr>
        <p:spPr>
          <a:xfrm>
            <a:off x="3552876" y="6328988"/>
            <a:ext cx="4367833"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其它形状设计</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需要</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Mo-Al-Mo</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架桥</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347182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52536" y="830785"/>
            <a:ext cx="2880319" cy="455274"/>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F+F(</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电容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结构</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00" y="1837576"/>
            <a:ext cx="824371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642432"/>
            <a:ext cx="2105025" cy="102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198304" y="1181010"/>
            <a:ext cx="2808312" cy="4571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98304" y="1286059"/>
            <a:ext cx="280831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198304" y="1435643"/>
            <a:ext cx="2808312" cy="4571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98304" y="1540692"/>
            <a:ext cx="2808312"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198304" y="1331779"/>
            <a:ext cx="2808312" cy="6336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191800" y="1024973"/>
            <a:ext cx="2808312" cy="6336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12160" y="892487"/>
            <a:ext cx="2980600" cy="8832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8206" y="533367"/>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TP</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的贴合</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
        <p:nvSpPr>
          <p:cNvPr id="9" name="标题 8"/>
          <p:cNvSpPr txBox="1">
            <a:spLocks/>
          </p:cNvSpPr>
          <p:nvPr/>
        </p:nvSpPr>
        <p:spPr>
          <a:xfrm>
            <a:off x="395536" y="908720"/>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OCA</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方式贴合</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适合于</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5”</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以下的小屏贴合</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0768"/>
            <a:ext cx="7416824" cy="35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16" y="1696468"/>
            <a:ext cx="8298507" cy="396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40" y="692697"/>
            <a:ext cx="877252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8"/>
          <p:cNvSpPr txBox="1">
            <a:spLocks/>
          </p:cNvSpPr>
          <p:nvPr/>
        </p:nvSpPr>
        <p:spPr>
          <a:xfrm>
            <a:off x="899592" y="4581128"/>
            <a:ext cx="6768032" cy="8640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容易出现不良</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脏点</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气泡</a:t>
            </a:r>
            <a:endPar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endParaRPr>
          </a:p>
          <a:p>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贴合完成后加压</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加热消泡处理</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14" y="1185938"/>
            <a:ext cx="8429625" cy="467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8"/>
          <p:cNvSpPr txBox="1">
            <a:spLocks/>
          </p:cNvSpPr>
          <p:nvPr/>
        </p:nvSpPr>
        <p:spPr>
          <a:xfrm>
            <a:off x="179512" y="681750"/>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OCA</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的使用范围</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65" y="692696"/>
            <a:ext cx="875347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08721"/>
            <a:ext cx="752475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356992"/>
            <a:ext cx="7677150" cy="246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107504" y="620688"/>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水胶贴合</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适合于</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4.3”</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以上的中大尺寸贴合</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268760"/>
            <a:ext cx="6289351" cy="260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8"/>
          <p:cNvSpPr txBox="1">
            <a:spLocks/>
          </p:cNvSpPr>
          <p:nvPr/>
        </p:nvSpPr>
        <p:spPr>
          <a:xfrm>
            <a:off x="467544" y="4111274"/>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容易出现不良</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气泡</a:t>
            </a:r>
            <a:r>
              <a:rPr lang="en-US" altLang="zh-CN"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 </a:t>
            </a:r>
            <a:r>
              <a:rPr lang="zh-CN" altLang="en-US" sz="2000" b="1" dirty="0" smtClean="0">
                <a:solidFill>
                  <a:srgbClr val="C00000"/>
                </a:solidFill>
                <a:latin typeface="Batang" panose="02030600000101010101" pitchFamily="18" charset="-127"/>
                <a:ea typeface="Batang" panose="02030600000101010101" pitchFamily="18" charset="-127"/>
                <a:cs typeface="Arial" panose="020B0604020202020204" pitchFamily="34" charset="0"/>
              </a:rPr>
              <a:t>溢胶</a:t>
            </a:r>
            <a:endParaRPr lang="zh-CN" altLang="en-US" sz="2000" b="1" dirty="0">
              <a:solidFill>
                <a:srgbClr val="C00000"/>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20688"/>
            <a:ext cx="859696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7918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28206" y="579597"/>
            <a:ext cx="6768032" cy="508396"/>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US" altLang="zh-CN" sz="28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OGS </a:t>
            </a:r>
            <a:r>
              <a:rPr lang="en-US" altLang="zh-CN" sz="2800" b="1" dirty="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800" b="1"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8" y="1087993"/>
            <a:ext cx="5182094" cy="40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53" y="3573927"/>
            <a:ext cx="4095750" cy="2351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标题 8"/>
          <p:cNvSpPr txBox="1">
            <a:spLocks/>
          </p:cNvSpPr>
          <p:nvPr/>
        </p:nvSpPr>
        <p:spPr>
          <a:xfrm>
            <a:off x="967808" y="5979478"/>
            <a:ext cx="3274769" cy="342169"/>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      </a:t>
            </a:r>
            <a:r>
              <a:rPr lang="en-US" altLang="zh-CN" sz="2800" b="1" dirty="0" err="1" smtClean="0">
                <a:solidFill>
                  <a:srgbClr val="C00000"/>
                </a:solidFill>
                <a:latin typeface="Arial" panose="020B0604020202020204" pitchFamily="34" charset="0"/>
                <a:ea typeface="Batang" panose="02030600000101010101" pitchFamily="18" charset="-127"/>
                <a:cs typeface="Arial" panose="020B0604020202020204" pitchFamily="34" charset="0"/>
              </a:rPr>
              <a:t>G+G+Lens</a:t>
            </a:r>
            <a:endParaRPr lang="zh-CN" altLang="en-US" sz="2800" b="1"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sp>
        <p:nvSpPr>
          <p:cNvPr id="4" name="上箭头 3"/>
          <p:cNvSpPr/>
          <p:nvPr/>
        </p:nvSpPr>
        <p:spPr>
          <a:xfrm rot="5400000">
            <a:off x="5149855" y="4213706"/>
            <a:ext cx="484632" cy="1327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966" y="3789040"/>
            <a:ext cx="238853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标题 8"/>
          <p:cNvSpPr txBox="1">
            <a:spLocks/>
          </p:cNvSpPr>
          <p:nvPr/>
        </p:nvSpPr>
        <p:spPr>
          <a:xfrm>
            <a:off x="6282102" y="5529559"/>
            <a:ext cx="2627784" cy="792088"/>
          </a:xfrm>
          <a:prstGeom prst="rect">
            <a:avLst/>
          </a:prstGeom>
          <a:noFill/>
        </p:spPr>
        <p:txBody>
          <a:bodyPr vert="horz" anchor="ctr">
            <a:noAutofit/>
            <a:scene3d>
              <a:camera prst="orthographicFront"/>
              <a:lightRig rig="soft" dir="t"/>
            </a:scene3d>
            <a:sp3d prstMaterial="softEdge">
              <a:bevelT w="25400" h="2540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One layer </a:t>
            </a:r>
          </a:p>
          <a:p>
            <a:pPr algn="ctr"/>
            <a:r>
              <a:rPr lang="en-US" altLang="zh-CN" sz="1600" b="1" dirty="0">
                <a:solidFill>
                  <a:srgbClr val="C00000"/>
                </a:solidFill>
                <a:latin typeface="Arial" panose="020B0604020202020204" pitchFamily="34" charset="0"/>
                <a:ea typeface="Batang" panose="02030600000101010101" pitchFamily="18" charset="-127"/>
                <a:cs typeface="Arial" panose="020B0604020202020204" pitchFamily="34" charset="0"/>
              </a:rPr>
              <a:t> </a:t>
            </a:r>
            <a:r>
              <a:rPr lang="en-US" altLang="zh-CN" sz="16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  With </a:t>
            </a:r>
            <a:r>
              <a:rPr lang="en-US" altLang="zh-CN" sz="1600" b="1" dirty="0" err="1" smtClean="0">
                <a:solidFill>
                  <a:srgbClr val="C00000"/>
                </a:solidFill>
                <a:latin typeface="Arial" panose="020B0604020202020204" pitchFamily="34" charset="0"/>
                <a:ea typeface="Batang" panose="02030600000101010101" pitchFamily="18" charset="-127"/>
                <a:cs typeface="Arial" panose="020B0604020202020204" pitchFamily="34" charset="0"/>
              </a:rPr>
              <a:t>sonsor,with</a:t>
            </a:r>
            <a:r>
              <a:rPr lang="en-US" altLang="zh-CN" sz="16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 BM</a:t>
            </a:r>
          </a:p>
          <a:p>
            <a:pPr algn="ctr"/>
            <a:r>
              <a:rPr lang="en-US" altLang="zh-CN" sz="16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with </a:t>
            </a:r>
            <a:r>
              <a:rPr lang="en-US" altLang="zh-CN" sz="1600" b="1" dirty="0" err="1" smtClean="0">
                <a:solidFill>
                  <a:srgbClr val="C00000"/>
                </a:solidFill>
                <a:latin typeface="Arial" panose="020B0604020202020204" pitchFamily="34" charset="0"/>
                <a:ea typeface="Batang" panose="02030600000101010101" pitchFamily="18" charset="-127"/>
                <a:cs typeface="Arial" panose="020B0604020202020204" pitchFamily="34" charset="0"/>
              </a:rPr>
              <a:t>stell</a:t>
            </a:r>
            <a:r>
              <a:rPr lang="en-US" altLang="zh-CN" sz="1600" b="1" dirty="0" smtClean="0">
                <a:solidFill>
                  <a:srgbClr val="C00000"/>
                </a:solidFill>
                <a:latin typeface="Arial" panose="020B0604020202020204" pitchFamily="34" charset="0"/>
                <a:ea typeface="Batang" panose="02030600000101010101" pitchFamily="18" charset="-127"/>
                <a:cs typeface="Arial" panose="020B0604020202020204" pitchFamily="34" charset="0"/>
              </a:rPr>
              <a:t> glass</a:t>
            </a:r>
            <a:endParaRPr lang="zh-CN" altLang="en-US" sz="1600" b="1"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1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53" y="1497477"/>
            <a:ext cx="7993063"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19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764703"/>
            <a:ext cx="8064896" cy="524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5536" y="764703"/>
            <a:ext cx="8208912" cy="1656185"/>
          </a:xfrm>
          <a:prstGeom prst="rect">
            <a:avLst/>
          </a:prstGeom>
          <a:noFill/>
          <a:ln w="349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V="1">
            <a:off x="8100392" y="2492896"/>
            <a:ext cx="0" cy="230425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948264" y="4797152"/>
            <a:ext cx="2167011" cy="54006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C00000"/>
                </a:solidFill>
              </a:rPr>
              <a:t>一般 </a:t>
            </a:r>
            <a:r>
              <a:rPr lang="en-US" altLang="zh-CN" b="1" dirty="0" smtClean="0">
                <a:solidFill>
                  <a:srgbClr val="C00000"/>
                </a:solidFill>
              </a:rPr>
              <a:t>sensor</a:t>
            </a:r>
            <a:r>
              <a:rPr lang="zh-CN" altLang="en-US" b="1" dirty="0" smtClean="0">
                <a:solidFill>
                  <a:srgbClr val="C00000"/>
                </a:solidFill>
              </a:rPr>
              <a:t>工艺</a:t>
            </a:r>
            <a:endParaRPr lang="zh-CN" altLang="en-US" b="1" dirty="0">
              <a:solidFill>
                <a:srgbClr val="C00000"/>
              </a:solidFill>
            </a:endParaRPr>
          </a:p>
        </p:txBody>
      </p:sp>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0" name="标题 8"/>
          <p:cNvSpPr txBox="1">
            <a:spLocks/>
          </p:cNvSpPr>
          <p:nvPr/>
        </p:nvSpPr>
        <p:spPr>
          <a:xfrm>
            <a:off x="971600" y="2564904"/>
            <a:ext cx="7488832" cy="1262310"/>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buClr>
                <a:schemeClr val="bg2">
                  <a:lumMod val="50000"/>
                </a:schemeClr>
              </a:buClr>
              <a:buSzPct val="120000"/>
            </a:pPr>
            <a:r>
              <a:rPr lang="en-US" altLang="zh-CN" sz="8000" dirty="0" smtClean="0">
                <a:solidFill>
                  <a:schemeClr val="bg2">
                    <a:lumMod val="50000"/>
                  </a:schemeClr>
                </a:solidFill>
                <a:latin typeface="Arial" panose="020B0604020202020204" pitchFamily="34" charset="0"/>
                <a:ea typeface="Batang" panose="02030600000101010101" pitchFamily="18" charset="-127"/>
                <a:cs typeface="Arial" panose="020B0604020202020204" pitchFamily="34" charset="0"/>
              </a:rPr>
              <a:t>Many Thanks!</a:t>
            </a:r>
            <a:endParaRPr lang="zh-CN" altLang="en-US" sz="8000" dirty="0">
              <a:solidFill>
                <a:schemeClr val="bg2">
                  <a:lumMod val="50000"/>
                </a:schemeClr>
              </a:solidFill>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67016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8" name="标题 8"/>
          <p:cNvSpPr txBox="1">
            <a:spLocks/>
          </p:cNvSpPr>
          <p:nvPr/>
        </p:nvSpPr>
        <p:spPr>
          <a:xfrm>
            <a:off x="59486" y="513755"/>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象素分类</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88" y="991171"/>
            <a:ext cx="7511288" cy="214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a:spLocks noChangeArrowheads="1"/>
          </p:cNvSpPr>
          <p:nvPr/>
        </p:nvSpPr>
        <p:spPr bwMode="auto">
          <a:xfrm>
            <a:off x="127130" y="3140968"/>
            <a:ext cx="8299985"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Font typeface="Wingdings" pitchFamily="2" charset="2"/>
              <a:buChar char="Ø"/>
            </a:pPr>
            <a:r>
              <a:rPr lang="zh-CN" altLang="en-US" sz="2000" b="1" dirty="0">
                <a:solidFill>
                  <a:srgbClr val="008000"/>
                </a:solidFill>
                <a:ea typeface="宋体" charset="-122"/>
              </a:rPr>
              <a:t>   </a:t>
            </a:r>
            <a:r>
              <a:rPr lang="en-US" altLang="zh-CN" sz="2000" b="1" dirty="0" smtClean="0">
                <a:solidFill>
                  <a:srgbClr val="008000"/>
                </a:solidFill>
                <a:ea typeface="宋体" charset="-122"/>
              </a:rPr>
              <a:t>LTPS </a:t>
            </a:r>
            <a:r>
              <a:rPr lang="zh-CN" altLang="en-US" sz="2000" b="1" dirty="0" smtClean="0">
                <a:solidFill>
                  <a:srgbClr val="008000"/>
                </a:solidFill>
                <a:ea typeface="宋体" charset="-122"/>
              </a:rPr>
              <a:t>技术</a:t>
            </a:r>
            <a:r>
              <a:rPr lang="en-US" altLang="zh-CN" sz="2000" b="1" dirty="0" smtClean="0">
                <a:solidFill>
                  <a:srgbClr val="008000"/>
                </a:solidFill>
                <a:ea typeface="宋体" charset="-122"/>
              </a:rPr>
              <a:t>(</a:t>
            </a:r>
            <a:r>
              <a:rPr lang="zh-CN" altLang="en-US" sz="2000" b="1" dirty="0" smtClean="0">
                <a:solidFill>
                  <a:srgbClr val="008000"/>
                </a:solidFill>
                <a:ea typeface="宋体" charset="-122"/>
              </a:rPr>
              <a:t>高清技术</a:t>
            </a:r>
            <a:r>
              <a:rPr lang="en-US" altLang="zh-CN" sz="2000" b="1" dirty="0" smtClean="0">
                <a:solidFill>
                  <a:srgbClr val="008000"/>
                </a:solidFill>
                <a:ea typeface="宋体" charset="-122"/>
              </a:rPr>
              <a:t>)</a:t>
            </a:r>
            <a:endParaRPr lang="en-US" altLang="zh-CN" dirty="0">
              <a:solidFill>
                <a:srgbClr val="008000"/>
              </a:solidFill>
              <a:ea typeface="宋体" charset="-122"/>
            </a:endParaRPr>
          </a:p>
          <a:p>
            <a:pPr>
              <a:buFont typeface="Wingdings" pitchFamily="2" charset="2"/>
              <a:buNone/>
            </a:pPr>
            <a:r>
              <a:rPr lang="zh-CN" altLang="en-US" dirty="0">
                <a:ea typeface="宋体" charset="-122"/>
              </a:rPr>
              <a:t>       </a:t>
            </a:r>
            <a:r>
              <a:rPr lang="zh-CN" altLang="en-US" sz="1400" dirty="0">
                <a:ea typeface="宋体" charset="-122"/>
              </a:rPr>
              <a:t>低温多晶硅</a:t>
            </a:r>
            <a:r>
              <a:rPr lang="en-US" altLang="zh-CN" sz="1400" dirty="0">
                <a:ea typeface="宋体" charset="-122"/>
              </a:rPr>
              <a:t>LTPS</a:t>
            </a:r>
            <a:r>
              <a:rPr lang="zh-CN" altLang="en-US" sz="1400" dirty="0">
                <a:ea typeface="宋体" charset="-122"/>
              </a:rPr>
              <a:t>是</a:t>
            </a:r>
            <a:r>
              <a:rPr lang="en-US" altLang="zh-CN" sz="1400" dirty="0">
                <a:ea typeface="宋体" charset="-122"/>
              </a:rPr>
              <a:t>Low Temperature Ploy Silicon</a:t>
            </a:r>
            <a:r>
              <a:rPr lang="zh-CN" altLang="en-US" sz="1400" dirty="0">
                <a:ea typeface="宋体" charset="-122"/>
              </a:rPr>
              <a:t>的缩写，一般情况下低温多晶硅的制程温度应低于摄氏</a:t>
            </a:r>
            <a:r>
              <a:rPr lang="en-US" altLang="zh-CN" sz="1400" dirty="0">
                <a:ea typeface="宋体" charset="-122"/>
              </a:rPr>
              <a:t>600</a:t>
            </a:r>
            <a:r>
              <a:rPr lang="zh-CN" altLang="en-US" sz="1400" dirty="0">
                <a:ea typeface="宋体" charset="-122"/>
              </a:rPr>
              <a:t>度，尤其对</a:t>
            </a:r>
            <a:r>
              <a:rPr lang="en-US" altLang="zh-CN" sz="1400" dirty="0">
                <a:ea typeface="宋体" charset="-122"/>
              </a:rPr>
              <a:t>LTPS</a:t>
            </a:r>
            <a:r>
              <a:rPr lang="zh-CN" altLang="en-US" sz="1400" dirty="0">
                <a:ea typeface="宋体" charset="-122"/>
              </a:rPr>
              <a:t>区别于</a:t>
            </a:r>
            <a:r>
              <a:rPr lang="en-US" altLang="zh-CN" sz="1400" dirty="0">
                <a:ea typeface="宋体" charset="-122"/>
              </a:rPr>
              <a:t>a-Si</a:t>
            </a:r>
            <a:r>
              <a:rPr lang="zh-CN" altLang="en-US" sz="1400" dirty="0">
                <a:ea typeface="宋体" charset="-122"/>
              </a:rPr>
              <a:t>制造的制造程序“激光退火”（</a:t>
            </a:r>
            <a:r>
              <a:rPr lang="en-US" altLang="zh-CN" sz="1400" dirty="0">
                <a:ea typeface="宋体" charset="-122"/>
              </a:rPr>
              <a:t>laser anneal</a:t>
            </a:r>
            <a:r>
              <a:rPr lang="zh-CN" altLang="en-US" sz="1400" dirty="0">
                <a:ea typeface="宋体" charset="-122"/>
              </a:rPr>
              <a:t>）要求更是如此。与</a:t>
            </a:r>
            <a:r>
              <a:rPr lang="en-US" altLang="zh-CN" sz="1400" dirty="0">
                <a:ea typeface="宋体" charset="-122"/>
              </a:rPr>
              <a:t>a-Si</a:t>
            </a:r>
            <a:r>
              <a:rPr lang="zh-CN" altLang="en-US" sz="1400" dirty="0">
                <a:ea typeface="宋体" charset="-122"/>
              </a:rPr>
              <a:t>相比，</a:t>
            </a:r>
            <a:r>
              <a:rPr lang="en-US" altLang="zh-CN" sz="1400" dirty="0">
                <a:ea typeface="宋体" charset="-122"/>
              </a:rPr>
              <a:t>LTPS</a:t>
            </a:r>
            <a:r>
              <a:rPr lang="zh-CN" altLang="en-US" sz="1400" dirty="0">
                <a:ea typeface="宋体" charset="-122"/>
              </a:rPr>
              <a:t>的电子移动速度要比</a:t>
            </a:r>
            <a:r>
              <a:rPr lang="en-US" altLang="zh-CN" sz="1400" dirty="0">
                <a:ea typeface="宋体" charset="-122"/>
              </a:rPr>
              <a:t>a-Si</a:t>
            </a:r>
            <a:r>
              <a:rPr lang="zh-CN" altLang="en-US" sz="1400" dirty="0">
                <a:ea typeface="宋体" charset="-122"/>
              </a:rPr>
              <a:t>快</a:t>
            </a:r>
            <a:r>
              <a:rPr lang="en-US" altLang="zh-CN" sz="1400" dirty="0">
                <a:ea typeface="宋体" charset="-122"/>
              </a:rPr>
              <a:t>100</a:t>
            </a:r>
            <a:r>
              <a:rPr lang="zh-CN" altLang="en-US" sz="1400" dirty="0">
                <a:ea typeface="宋体" charset="-122"/>
              </a:rPr>
              <a:t>倍，这个特点可以解释两个问题：首先，每个</a:t>
            </a:r>
            <a:r>
              <a:rPr lang="en-US" altLang="zh-CN" sz="1400" dirty="0">
                <a:ea typeface="宋体" charset="-122"/>
              </a:rPr>
              <a:t>LTPS PANEL </a:t>
            </a:r>
            <a:r>
              <a:rPr lang="zh-CN" altLang="en-US" sz="1400" dirty="0">
                <a:ea typeface="宋体" charset="-122"/>
              </a:rPr>
              <a:t>都比</a:t>
            </a:r>
            <a:r>
              <a:rPr lang="en-US" altLang="zh-CN" sz="1400" dirty="0">
                <a:ea typeface="宋体" charset="-122"/>
              </a:rPr>
              <a:t>a-Si PANEL</a:t>
            </a:r>
            <a:r>
              <a:rPr lang="zh-CN" altLang="en-US" sz="1400" dirty="0">
                <a:ea typeface="宋体" charset="-122"/>
              </a:rPr>
              <a:t>反应速度快；其次，</a:t>
            </a:r>
            <a:r>
              <a:rPr lang="en-US" altLang="zh-CN" sz="1400" dirty="0">
                <a:ea typeface="宋体" charset="-122"/>
              </a:rPr>
              <a:t>LTPS PANEL </a:t>
            </a:r>
            <a:r>
              <a:rPr lang="zh-CN" altLang="en-US" sz="1400" dirty="0">
                <a:ea typeface="宋体" charset="-122"/>
              </a:rPr>
              <a:t>外观尺寸都比</a:t>
            </a:r>
            <a:r>
              <a:rPr lang="en-US" altLang="zh-CN" sz="1400" dirty="0">
                <a:ea typeface="宋体" charset="-122"/>
              </a:rPr>
              <a:t>a-Si PANEL</a:t>
            </a:r>
            <a:r>
              <a:rPr lang="zh-CN" altLang="en-US" sz="1400" dirty="0">
                <a:ea typeface="宋体" charset="-122"/>
              </a:rPr>
              <a:t>小</a:t>
            </a:r>
            <a:r>
              <a:rPr lang="zh-CN" altLang="en-US" sz="1400" dirty="0" smtClean="0">
                <a:ea typeface="宋体" charset="-122"/>
              </a:rPr>
              <a:t>。</a:t>
            </a:r>
            <a:r>
              <a:rPr lang="en-US" altLang="zh-CN" sz="1400" dirty="0">
                <a:ea typeface="宋体" charset="-122"/>
              </a:rPr>
              <a:t> p-Si </a:t>
            </a:r>
            <a:r>
              <a:rPr lang="zh-CN" altLang="en-US" sz="1400" dirty="0">
                <a:ea typeface="宋体" charset="-122"/>
              </a:rPr>
              <a:t>与 </a:t>
            </a:r>
            <a:r>
              <a:rPr lang="en-US" altLang="zh-CN" sz="1400" dirty="0">
                <a:ea typeface="宋体" charset="-122"/>
              </a:rPr>
              <a:t>a-Si</a:t>
            </a:r>
            <a:r>
              <a:rPr lang="zh-CN" altLang="en-US" sz="1400" dirty="0">
                <a:ea typeface="宋体" charset="-122"/>
              </a:rPr>
              <a:t>的显著区别是</a:t>
            </a:r>
            <a:r>
              <a:rPr lang="en-US" altLang="zh-CN" sz="1400" dirty="0">
                <a:ea typeface="宋体" charset="-122"/>
              </a:rPr>
              <a:t>LTPS TFT</a:t>
            </a:r>
            <a:r>
              <a:rPr lang="zh-CN" altLang="en-US" sz="1400" dirty="0">
                <a:ea typeface="宋体" charset="-122"/>
              </a:rPr>
              <a:t>在制造过程中应用了激光照射。</a:t>
            </a:r>
            <a:r>
              <a:rPr lang="en-US" altLang="zh-CN" sz="1400" dirty="0">
                <a:ea typeface="宋体" charset="-122"/>
              </a:rPr>
              <a:t>LTPS</a:t>
            </a:r>
            <a:r>
              <a:rPr lang="zh-CN" altLang="en-US" sz="1400" dirty="0">
                <a:ea typeface="宋体" charset="-122"/>
              </a:rPr>
              <a:t>制造过程中在</a:t>
            </a:r>
            <a:r>
              <a:rPr lang="en-US" altLang="zh-CN" sz="1400" dirty="0">
                <a:ea typeface="宋体" charset="-122"/>
              </a:rPr>
              <a:t>a-Si</a:t>
            </a:r>
            <a:r>
              <a:rPr lang="zh-CN" altLang="en-US" sz="1400" dirty="0">
                <a:ea typeface="宋体" charset="-122"/>
              </a:rPr>
              <a:t>层上进行了激光照射以使</a:t>
            </a:r>
            <a:r>
              <a:rPr lang="en-US" altLang="zh-CN" sz="1400" dirty="0">
                <a:ea typeface="宋体" charset="-122"/>
              </a:rPr>
              <a:t>a-Si</a:t>
            </a:r>
            <a:r>
              <a:rPr lang="zh-CN" altLang="en-US" sz="1400" dirty="0">
                <a:ea typeface="宋体" charset="-122"/>
              </a:rPr>
              <a:t>结晶。由于封装过程中要在基板上完成多晶硅的转化，</a:t>
            </a:r>
            <a:r>
              <a:rPr lang="en-US" altLang="zh-CN" sz="1400" dirty="0">
                <a:ea typeface="宋体" charset="-122"/>
              </a:rPr>
              <a:t>LTPS</a:t>
            </a:r>
            <a:r>
              <a:rPr lang="zh-CN" altLang="en-US" sz="1400" dirty="0">
                <a:ea typeface="宋体" charset="-122"/>
              </a:rPr>
              <a:t>必须利用激光的能量把非结晶硅转化成多晶硅，这个过程叫做激光照射。</a:t>
            </a:r>
            <a:r>
              <a:rPr lang="zh-CN" altLang="en-US" sz="1400" dirty="0" smtClean="0">
                <a:ea typeface="宋体" charset="-122"/>
              </a:rPr>
              <a:t> </a:t>
            </a:r>
            <a:endParaRPr lang="zh-CN" altLang="en-US" sz="1400" dirty="0">
              <a:ea typeface="宋体" charset="-122"/>
            </a:endParaRPr>
          </a:p>
        </p:txBody>
      </p:sp>
      <p:pic>
        <p:nvPicPr>
          <p:cNvPr id="11" name="Picture 4" descr="20048251138467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589" y="5102706"/>
            <a:ext cx="6092385" cy="11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231"/>
            <a:ext cx="4788024" cy="511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894" y="3216431"/>
            <a:ext cx="4317379" cy="284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图片2"/>
          <p:cNvPicPr>
            <a:picLocks noChangeAspect="1" noChangeArrowheads="1"/>
          </p:cNvPicPr>
          <p:nvPr/>
        </p:nvPicPr>
        <p:blipFill>
          <a:blip r:embed="rId6">
            <a:extLst>
              <a:ext uri="{28A0092B-C50C-407E-A947-70E740481C1C}">
                <a14:useLocalDpi xmlns:a14="http://schemas.microsoft.com/office/drawing/2010/main" val="0"/>
              </a:ext>
            </a:extLst>
          </a:blip>
          <a:srcRect l="1807"/>
          <a:stretch>
            <a:fillRect/>
          </a:stretch>
        </p:blipFill>
        <p:spPr bwMode="auto">
          <a:xfrm>
            <a:off x="4797895" y="543115"/>
            <a:ext cx="4317379" cy="269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48" y="1124744"/>
            <a:ext cx="741682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8"/>
          <p:cNvSpPr txBox="1">
            <a:spLocks/>
          </p:cNvSpPr>
          <p:nvPr/>
        </p:nvSpPr>
        <p:spPr>
          <a:xfrm>
            <a:off x="59486" y="513755"/>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CF</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RGB</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排列方式</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sp>
        <p:nvSpPr>
          <p:cNvPr id="10" name="标题 8"/>
          <p:cNvSpPr txBox="1">
            <a:spLocks/>
          </p:cNvSpPr>
          <p:nvPr/>
        </p:nvSpPr>
        <p:spPr>
          <a:xfrm>
            <a:off x="37422" y="2564904"/>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Array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面板图示</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016" y="3347824"/>
            <a:ext cx="3423668" cy="271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71" y="3068960"/>
            <a:ext cx="3672408" cy="299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直接箭头连接符 11"/>
          <p:cNvCxnSpPr/>
          <p:nvPr/>
        </p:nvCxnSpPr>
        <p:spPr>
          <a:xfrm flipV="1">
            <a:off x="3933260" y="3717032"/>
            <a:ext cx="1574844" cy="21602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9992" y="2502808"/>
            <a:ext cx="439248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206" y="0"/>
            <a:ext cx="9115794" cy="6861412"/>
            <a:chOff x="28206" y="0"/>
            <a:chExt cx="9115794" cy="6861412"/>
          </a:xfrm>
        </p:grpSpPr>
        <p:grpSp>
          <p:nvGrpSpPr>
            <p:cNvPr id="3" name="组合 2"/>
            <p:cNvGrpSpPr/>
            <p:nvPr/>
          </p:nvGrpSpPr>
          <p:grpSpPr>
            <a:xfrm>
              <a:off x="28206" y="0"/>
              <a:ext cx="9087069" cy="6861412"/>
              <a:chOff x="28206" y="0"/>
              <a:chExt cx="9087069" cy="686141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 y="0"/>
                <a:ext cx="3103633" cy="49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975" y="6642337"/>
                <a:ext cx="1638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直接连接符 4"/>
            <p:cNvCxnSpPr/>
            <p:nvPr/>
          </p:nvCxnSpPr>
          <p:spPr>
            <a:xfrm>
              <a:off x="28206" y="513755"/>
              <a:ext cx="9115794" cy="0"/>
            </a:xfrm>
            <a:prstGeom prst="line">
              <a:avLst/>
            </a:prstGeom>
            <a:ln w="50800"/>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43" y="1412776"/>
            <a:ext cx="7358919" cy="417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8"/>
          <p:cNvSpPr txBox="1">
            <a:spLocks/>
          </p:cNvSpPr>
          <p:nvPr/>
        </p:nvSpPr>
        <p:spPr>
          <a:xfrm>
            <a:off x="179512" y="620688"/>
            <a:ext cx="6696744" cy="504056"/>
          </a:xfrm>
          <a:prstGeom prst="rect">
            <a:avLst/>
          </a:prstGeom>
          <a:noFill/>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342900" indent="-342900">
              <a:buFont typeface="Wingdings" panose="05000000000000000000" pitchFamily="2" charset="2"/>
              <a:buChar char="Ø"/>
            </a:pP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 TFT </a:t>
            </a:r>
            <a:r>
              <a:rPr lang="zh-CN" altLang="en-US"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的驱动原理</a:t>
            </a:r>
            <a:r>
              <a:rPr lang="en-US" altLang="zh-CN" sz="2400" dirty="0" smtClean="0">
                <a:solidFill>
                  <a:srgbClr val="C00000"/>
                </a:solidFill>
                <a:latin typeface="Arial" panose="020B0604020202020204" pitchFamily="34" charset="0"/>
                <a:ea typeface="Batang" panose="02030600000101010101" pitchFamily="18" charset="-127"/>
                <a:cs typeface="Arial" panose="020B0604020202020204" pitchFamily="34" charset="0"/>
              </a:rPr>
              <a:t>(1):</a:t>
            </a:r>
            <a:endParaRPr lang="zh-CN" altLang="en-US" sz="2400" dirty="0">
              <a:solidFill>
                <a:srgbClr val="C00000"/>
              </a:solidFill>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453012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1196</TotalTime>
  <Words>2401</Words>
  <Application>Microsoft Office PowerPoint</Application>
  <PresentationFormat>全屏显示(4:3)</PresentationFormat>
  <Paragraphs>140</Paragraphs>
  <Slides>52</Slides>
  <Notes>4</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聚合</vt:lpstr>
      <vt:lpstr>TFT and Touch Panel                        Technology Introduce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TN-Mode TFT视角小原因探讨及TN+Film 技术:</vt:lpstr>
      <vt:lpstr>TN+Film 技术原理:</vt:lpstr>
      <vt:lpstr>IPS 技术:</vt:lpstr>
      <vt:lpstr>IPS与TN模式的原理比较:</vt:lpstr>
      <vt:lpstr>IPS的灰阶反转与设计的优化:</vt:lpstr>
      <vt:lpstr>MVA 技术:</vt:lpstr>
      <vt:lpstr>MVA 与TN技术比较:</vt:lpstr>
      <vt:lpstr>OCB 技术:</vt:lpstr>
      <vt:lpstr>FFS 技术:</vt:lpstr>
      <vt:lpstr>各种宽视角技术偏光片结构: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Display             Technology Introduce</dc:title>
  <dc:creator>admin</dc:creator>
  <cp:lastModifiedBy>coco</cp:lastModifiedBy>
  <cp:revision>123</cp:revision>
  <dcterms:created xsi:type="dcterms:W3CDTF">2014-07-19T01:52:11Z</dcterms:created>
  <dcterms:modified xsi:type="dcterms:W3CDTF">2014-11-17T08:24:52Z</dcterms:modified>
</cp:coreProperties>
</file>